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3"/>
  </p:notesMasterIdLst>
  <p:sldIdLst>
    <p:sldId id="256" r:id="rId2"/>
    <p:sldId id="261" r:id="rId3"/>
    <p:sldId id="269" r:id="rId4"/>
    <p:sldId id="262" r:id="rId5"/>
    <p:sldId id="270" r:id="rId6"/>
    <p:sldId id="271" r:id="rId7"/>
    <p:sldId id="272" r:id="rId8"/>
    <p:sldId id="273" r:id="rId9"/>
    <p:sldId id="277" r:id="rId10"/>
    <p:sldId id="278" r:id="rId11"/>
    <p:sldId id="275" r:id="rId12"/>
    <p:sldId id="279" r:id="rId13"/>
    <p:sldId id="280" r:id="rId14"/>
    <p:sldId id="281" r:id="rId15"/>
    <p:sldId id="290" r:id="rId16"/>
    <p:sldId id="282" r:id="rId17"/>
    <p:sldId id="289" r:id="rId18"/>
    <p:sldId id="284" r:id="rId19"/>
    <p:sldId id="285" r:id="rId20"/>
    <p:sldId id="286" r:id="rId21"/>
    <p:sldId id="287" r:id="rId22"/>
    <p:sldId id="291" r:id="rId23"/>
    <p:sldId id="292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20" r:id="rId45"/>
    <p:sldId id="321" r:id="rId46"/>
    <p:sldId id="319" r:id="rId47"/>
    <p:sldId id="293" r:id="rId48"/>
    <p:sldId id="323" r:id="rId49"/>
    <p:sldId id="324" r:id="rId50"/>
    <p:sldId id="296" r:id="rId51"/>
    <p:sldId id="328" r:id="rId52"/>
    <p:sldId id="322" r:id="rId53"/>
    <p:sldId id="325" r:id="rId54"/>
    <p:sldId id="295" r:id="rId55"/>
    <p:sldId id="326" r:id="rId56"/>
    <p:sldId id="327" r:id="rId57"/>
    <p:sldId id="332" r:id="rId58"/>
    <p:sldId id="298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26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6" autoAdjust="0"/>
    <p:restoredTop sz="79974" autoAdjust="0"/>
  </p:normalViewPr>
  <p:slideViewPr>
    <p:cSldViewPr snapToGrid="0">
      <p:cViewPr varScale="1">
        <p:scale>
          <a:sx n="94" d="100"/>
          <a:sy n="94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Hello every</a:t>
            </a:r>
            <a:r>
              <a:rPr lang="en-GB" baseline="0" dirty="0" smtClean="0"/>
              <a:t> one, Welcome to the 2</a:t>
            </a:r>
            <a:r>
              <a:rPr lang="en-GB" baseline="30000" dirty="0" smtClean="0"/>
              <a:t>nd</a:t>
            </a:r>
            <a:r>
              <a:rPr lang="en-GB" baseline="0" dirty="0" smtClean="0"/>
              <a:t> lecture from the NLP part of this module SCC.413.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 this lecture, we will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43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1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are</a:t>
            </a:r>
            <a:r>
              <a:rPr lang="en-GB" baseline="0" dirty="0" smtClean="0"/>
              <a:t> so many learning algorithms. Here we look at some of the commonly applied ones for the learning methods we have discussed</a:t>
            </a:r>
          </a:p>
          <a:p>
            <a:endParaRPr lang="en-GB" baseline="0" dirty="0" smtClean="0"/>
          </a:p>
          <a:p>
            <a:pPr fontAlgn="base"/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Supervised Learning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called training data and has a known label or result such as spam/not-spam or a stock price at a time.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through a training process in which it is required to make predictions and is corrected when those predictions are wrong.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process continues until the model achieves a desired level of accuracy on the training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classification and regression.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Logistic Regression and the Back Propagation Neural Network.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62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1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9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2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not labelled and does not have a known result.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by deducing structures present in the input data. This may be to extract general rules. It may be through a mathematical process to systematically reduce redundancy, or it may be to organize data by similarity.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clustering, dimensionality reduction and association rule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and K-Means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4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where you have a large amount of input data (X) and only some of the data is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(Y) are called semi-supervised learning problems.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problems sit in between both supervised and unsupervised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is a photo archive where only some of the images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(e.g. dog, cat, person) and the majority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real world machine learning problems fall into this area. This is because it can be expensive or time-consuming to label data as it may require access to domain experts. Whereas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cheap and easy to collect and store.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unsupervised learning techniques to discover and learn the structure in the input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also use supervised learning techniques to make best guess predictions for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feed that data back into the supervised learning algorithm as training data and use the model to make predictions on new unseen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1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3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1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1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7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6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0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3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iMN_gy9m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natiusEzeani/NLP-Lecture/blob/main/Week_18_Lecture_Demo.ipynb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EE653-6E27-4831-86B7-E039851F5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NLP Tasks and Methods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D63C9-F6C8-478C-89B8-93946BDDB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 err="1" smtClean="0"/>
              <a:t>Dr.</a:t>
            </a:r>
            <a:r>
              <a:rPr lang="en-GB" sz="2800" b="1" dirty="0" smtClean="0"/>
              <a:t> Ignatius Ezeani</a:t>
            </a:r>
            <a:endParaRPr lang="en-GB" sz="2800" b="1" dirty="0"/>
          </a:p>
          <a:p>
            <a:fld id="{889EB838-3B5D-48D3-B714-28F9105662B3}" type="datetime2">
              <a:rPr lang="en-GB" smtClean="0"/>
              <a:t>Friday, 12 March 2021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A4EB-0CC6-4561-A126-9A20F1A4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Natural Language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1"/>
            <a:ext cx="9819572" cy="3862971"/>
          </a:xfrm>
        </p:spPr>
        <p:txBody>
          <a:bodyPr>
            <a:normAutofit/>
          </a:bodyPr>
          <a:lstStyle/>
          <a:p>
            <a:r>
              <a:rPr lang="en-GB" dirty="0"/>
              <a:t>Our devices are now part of our lives and we </a:t>
            </a:r>
            <a:r>
              <a:rPr lang="en-GB" dirty="0" smtClean="0"/>
              <a:t>often cannot function without them.</a:t>
            </a:r>
          </a:p>
          <a:p>
            <a:r>
              <a:rPr lang="en-GB" dirty="0" smtClean="0"/>
              <a:t>We generate tonnes of human language data everyday and we desire to know what the data is telling us, sometimes in real-time.</a:t>
            </a:r>
          </a:p>
          <a:p>
            <a:r>
              <a:rPr lang="en-GB" dirty="0" smtClean="0"/>
              <a:t>We need tools and techniques to process the enormous amount of data on the internet and communicate outputs to us in human language</a:t>
            </a:r>
          </a:p>
          <a:p>
            <a:r>
              <a:rPr lang="en-GB" dirty="0" smtClean="0"/>
              <a:t>That’s why we need natural language processing techniques to create these tools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3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626" y="2788519"/>
            <a:ext cx="240453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77" r="23738"/>
          <a:stretch/>
        </p:blipFill>
        <p:spPr>
          <a:xfrm>
            <a:off x="497445" y="2049927"/>
            <a:ext cx="7445827" cy="39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Language is subtle.</a:t>
            </a:r>
          </a:p>
          <a:p>
            <a:pPr marL="0" indent="0">
              <a:buNone/>
            </a:pPr>
            <a:r>
              <a:rPr lang="en-GB" b="1" dirty="0" smtClean="0"/>
              <a:t>Similar the contexts may not guarantee</a:t>
            </a:r>
          </a:p>
          <a:p>
            <a:r>
              <a:rPr lang="en-GB" i="1" dirty="0" smtClean="0"/>
              <a:t>He </a:t>
            </a:r>
            <a:r>
              <a:rPr lang="en-GB" i="1" u="sng" dirty="0" smtClean="0"/>
              <a:t>arrived</a:t>
            </a:r>
            <a:r>
              <a:rPr lang="en-GB" i="1" dirty="0" smtClean="0"/>
              <a:t> 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</a:t>
            </a:r>
            <a:r>
              <a:rPr lang="en-GB" i="1" dirty="0"/>
              <a:t>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his way through the lecture</a:t>
            </a:r>
            <a:endParaRPr lang="en-GB" i="1" dirty="0"/>
          </a:p>
          <a:p>
            <a:r>
              <a:rPr lang="en-GB" i="1" dirty="0" smtClean="0"/>
              <a:t>**He </a:t>
            </a:r>
            <a:r>
              <a:rPr lang="en-GB" i="1" u="sng" dirty="0"/>
              <a:t>arrived</a:t>
            </a:r>
            <a:r>
              <a:rPr lang="en-GB" i="1" dirty="0"/>
              <a:t> his way through the lecture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37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 smtClean="0"/>
              <a:t>Language is representation is unique</a:t>
            </a:r>
          </a:p>
          <a:p>
            <a:r>
              <a:rPr lang="en-GB" dirty="0" smtClean="0"/>
              <a:t>There is no known universal representation, parsing rules are flexible.</a:t>
            </a:r>
          </a:p>
          <a:p>
            <a:r>
              <a:rPr lang="en-GB" dirty="0" smtClean="0"/>
              <a:t>Language could be domain-specific e.g. </a:t>
            </a:r>
            <a:r>
              <a:rPr lang="en-GB" i="1" dirty="0" smtClean="0"/>
              <a:t>legal, scientific texts </a:t>
            </a:r>
          </a:p>
          <a:p>
            <a:r>
              <a:rPr lang="en-GB" dirty="0" smtClean="0"/>
              <a:t>Meanings are context-dependent, world knowledge required for interpretation</a:t>
            </a:r>
          </a:p>
          <a:p>
            <a:r>
              <a:rPr lang="en-GB" dirty="0" smtClean="0"/>
              <a:t>There are so many languages, dialects and styles etc.</a:t>
            </a:r>
            <a:endParaRPr lang="en-GB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879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Common NLP Tasks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536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6673"/>
            <a:ext cx="10515600" cy="4179154"/>
          </a:xfrm>
        </p:spPr>
        <p:txBody>
          <a:bodyPr>
            <a:normAutofit/>
          </a:bodyPr>
          <a:lstStyle/>
          <a:p>
            <a:r>
              <a:rPr lang="en-GB" dirty="0" smtClean="0"/>
              <a:t>Language processing</a:t>
            </a:r>
          </a:p>
          <a:p>
            <a:pPr lvl="1"/>
            <a:r>
              <a:rPr lang="en-GB" dirty="0" smtClean="0"/>
              <a:t>Web search engines</a:t>
            </a:r>
          </a:p>
          <a:p>
            <a:pPr lvl="1"/>
            <a:r>
              <a:rPr lang="en-GB" dirty="0" smtClean="0"/>
              <a:t>Text classification: sentiment, topic</a:t>
            </a:r>
            <a:endParaRPr lang="en-GB" dirty="0"/>
          </a:p>
          <a:p>
            <a:pPr lvl="1"/>
            <a:r>
              <a:rPr lang="en-GB" dirty="0"/>
              <a:t>S</a:t>
            </a:r>
            <a:r>
              <a:rPr lang="en-GB" dirty="0" smtClean="0"/>
              <a:t>pam filtering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smtClean="0"/>
              <a:t>Machine translation</a:t>
            </a:r>
          </a:p>
          <a:p>
            <a:pPr lvl="1"/>
            <a:r>
              <a:rPr lang="en-GB" dirty="0" smtClean="0"/>
              <a:t>Question answering</a:t>
            </a:r>
          </a:p>
          <a:p>
            <a:pPr lvl="1"/>
            <a:r>
              <a:rPr lang="en-GB" dirty="0" smtClean="0"/>
              <a:t>Recommender Systems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7" y="1815180"/>
            <a:ext cx="2650283" cy="12970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8" y="3253941"/>
            <a:ext cx="2650282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8" t="20490" r="7050" b="11152"/>
          <a:stretch/>
        </p:blipFill>
        <p:spPr>
          <a:xfrm>
            <a:off x="6780259" y="4614938"/>
            <a:ext cx="4645907" cy="1628738"/>
          </a:xfrm>
          <a:prstGeom prst="rect">
            <a:avLst/>
          </a:prstGeom>
        </p:spPr>
      </p:pic>
      <p:pic>
        <p:nvPicPr>
          <p:cNvPr id="3088" name="Picture 16" descr="https://raw.githubusercontent.com/deepankarkotnala/Email-Spam-Ham-Classifier-NLP/master/images/email_spam_ham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764483"/>
            <a:ext cx="2719247" cy="13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6111025" y="1844273"/>
            <a:ext cx="1852205" cy="8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025" y="2812032"/>
            <a:ext cx="1902675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of Speech Tagging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3773" y="2313991"/>
            <a:ext cx="6971265" cy="3862971"/>
          </a:xfrm>
        </p:spPr>
        <p:txBody>
          <a:bodyPr/>
          <a:lstStyle/>
          <a:p>
            <a:r>
              <a:rPr lang="en-GB" dirty="0" smtClean="0"/>
              <a:t>One of the most fundamental tasks in NLP</a:t>
            </a:r>
          </a:p>
          <a:p>
            <a:r>
              <a:rPr lang="en-GB" dirty="0"/>
              <a:t>A part of speech is a category of words with similar grammatical properties.</a:t>
            </a:r>
          </a:p>
          <a:p>
            <a:r>
              <a:rPr lang="en-GB" dirty="0"/>
              <a:t>Common English parts of speech are </a:t>
            </a:r>
            <a:r>
              <a:rPr lang="en-GB" b="1" dirty="0"/>
              <a:t>noun</a:t>
            </a:r>
            <a:r>
              <a:rPr lang="en-GB" dirty="0"/>
              <a:t>, </a:t>
            </a:r>
            <a:r>
              <a:rPr lang="en-GB" b="1" dirty="0"/>
              <a:t>verb</a:t>
            </a:r>
            <a:r>
              <a:rPr lang="en-GB" dirty="0"/>
              <a:t>, </a:t>
            </a:r>
            <a:r>
              <a:rPr lang="en-GB" b="1" dirty="0"/>
              <a:t>adjective</a:t>
            </a:r>
            <a:r>
              <a:rPr lang="en-GB" dirty="0"/>
              <a:t>, </a:t>
            </a:r>
            <a:r>
              <a:rPr lang="en-GB" b="1" dirty="0"/>
              <a:t>adverb</a:t>
            </a:r>
            <a:r>
              <a:rPr lang="en-GB" dirty="0"/>
              <a:t>, </a:t>
            </a:r>
            <a:r>
              <a:rPr lang="en-GB" b="1" dirty="0"/>
              <a:t>pronoun</a:t>
            </a:r>
            <a:r>
              <a:rPr lang="en-GB" dirty="0"/>
              <a:t>, </a:t>
            </a:r>
            <a:r>
              <a:rPr lang="en-GB" b="1" dirty="0"/>
              <a:t>preposition</a:t>
            </a:r>
            <a:r>
              <a:rPr lang="en-GB" dirty="0"/>
              <a:t>, </a:t>
            </a:r>
            <a:r>
              <a:rPr lang="en-GB" b="1" dirty="0"/>
              <a:t>conjunction</a:t>
            </a:r>
            <a:r>
              <a:rPr lang="en-GB" dirty="0"/>
              <a:t>, etc.</a:t>
            </a:r>
          </a:p>
          <a:p>
            <a:r>
              <a:rPr lang="en-GB" dirty="0" smtClean="0"/>
              <a:t>It involved applying certain techniques (and statistics) to identify the part of speech of a word in context e.g. in a sentence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8" y="2313991"/>
            <a:ext cx="3883129" cy="1569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5039" y="6092983"/>
            <a:ext cx="532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https://nlpprogress.com/english/part-of-speech_tagging.html</a:t>
            </a:r>
          </a:p>
        </p:txBody>
      </p:sp>
    </p:spTree>
    <p:extLst>
      <p:ext uri="{BB962C8B-B14F-4D97-AF65-F5344CB8AC3E}">
        <p14:creationId xmlns:p14="http://schemas.microsoft.com/office/powerpoint/2010/main" val="32367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Sense </a:t>
            </a:r>
            <a:r>
              <a:rPr lang="en-GB" dirty="0"/>
              <a:t>D</a:t>
            </a:r>
            <a:r>
              <a:rPr lang="en-GB" dirty="0" smtClean="0"/>
              <a:t>isambiguation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230012"/>
            <a:ext cx="5454980" cy="3862971"/>
          </a:xfrm>
        </p:spPr>
        <p:txBody>
          <a:bodyPr>
            <a:normAutofit/>
          </a:bodyPr>
          <a:lstStyle/>
          <a:p>
            <a:r>
              <a:rPr lang="en-GB" dirty="0" smtClean="0"/>
              <a:t>WSD associates </a:t>
            </a:r>
            <a:r>
              <a:rPr lang="en-GB" dirty="0"/>
              <a:t>words in context with </a:t>
            </a:r>
            <a:r>
              <a:rPr lang="en-GB" dirty="0" smtClean="0"/>
              <a:t>the right entry </a:t>
            </a:r>
            <a:r>
              <a:rPr lang="en-GB" dirty="0"/>
              <a:t>in a </a:t>
            </a:r>
            <a:r>
              <a:rPr lang="en-GB" dirty="0" smtClean="0"/>
              <a:t>sense inventory e.g. </a:t>
            </a:r>
            <a:r>
              <a:rPr lang="en-GB" dirty="0" smtClean="0">
                <a:hlinkClick r:id="rId2"/>
              </a:rPr>
              <a:t>WordNet</a:t>
            </a:r>
            <a:r>
              <a:rPr lang="en-GB" dirty="0"/>
              <a:t>.</a:t>
            </a:r>
          </a:p>
          <a:p>
            <a:r>
              <a:rPr lang="en-GB" dirty="0"/>
              <a:t>Example, </a:t>
            </a:r>
            <a:r>
              <a:rPr lang="en-GB" b="1" dirty="0" smtClean="0"/>
              <a:t>mouse</a:t>
            </a:r>
            <a:r>
              <a:rPr lang="en-GB" dirty="0" smtClean="0"/>
              <a:t>:</a:t>
            </a:r>
          </a:p>
          <a:p>
            <a:pPr lvl="1"/>
            <a:r>
              <a:rPr lang="en-GB" i="1" dirty="0" smtClean="0"/>
              <a:t>A </a:t>
            </a:r>
            <a:r>
              <a:rPr lang="en-GB" i="1" u="sng" dirty="0"/>
              <a:t>mouse</a:t>
            </a:r>
            <a:r>
              <a:rPr lang="en-GB" i="1" dirty="0"/>
              <a:t> consists of an object held in one’s hand, with one or more buttons</a:t>
            </a:r>
            <a:r>
              <a:rPr lang="en-GB" i="1" dirty="0" smtClean="0"/>
              <a:t>.</a:t>
            </a:r>
            <a:endParaRPr lang="en-GB" i="1" dirty="0"/>
          </a:p>
          <a:p>
            <a:pPr lvl="1"/>
            <a:r>
              <a:rPr lang="en-GB" dirty="0"/>
              <a:t>Assigns “mouse” with its electronic device sense (the 4th sense in the WordNet).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53" y="2105646"/>
            <a:ext cx="5567460" cy="2877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7246" y="6092983"/>
            <a:ext cx="577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https://nlpprogress.com/english/word_sense_disambiguation.html</a:t>
            </a:r>
          </a:p>
        </p:txBody>
      </p:sp>
    </p:spTree>
    <p:extLst>
      <p:ext uri="{BB962C8B-B14F-4D97-AF65-F5344CB8AC3E}">
        <p14:creationId xmlns:p14="http://schemas.microsoft.com/office/powerpoint/2010/main" val="245091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C</a:t>
            </a:r>
            <a:r>
              <a:rPr lang="en-GB" dirty="0" smtClean="0"/>
              <a:t>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 classification is a very common NLP task</a:t>
            </a:r>
          </a:p>
          <a:p>
            <a:r>
              <a:rPr lang="en-GB" dirty="0" smtClean="0"/>
              <a:t>It involves assigning </a:t>
            </a:r>
            <a:r>
              <a:rPr lang="en-GB" dirty="0"/>
              <a:t>an appropriate category to sentence or </a:t>
            </a:r>
            <a:r>
              <a:rPr lang="en-GB" dirty="0" smtClean="0"/>
              <a:t>document </a:t>
            </a:r>
            <a:r>
              <a:rPr lang="en-GB" dirty="0" err="1" smtClean="0"/>
              <a:t>e.g</a:t>
            </a:r>
            <a:r>
              <a:rPr lang="en-GB" dirty="0"/>
              <a:t>:</a:t>
            </a:r>
          </a:p>
          <a:p>
            <a:pPr lvl="1"/>
            <a:r>
              <a:rPr lang="en-GB" dirty="0" smtClean="0"/>
              <a:t>spam filtering, sentiment analysis, topic modelling, language 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22" y="3954631"/>
            <a:ext cx="9167846" cy="1857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415" y="6092983"/>
            <a:ext cx="4868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https://nlpprogress.com/english/text_classification.html</a:t>
            </a:r>
          </a:p>
        </p:txBody>
      </p:sp>
    </p:spTree>
    <p:extLst>
      <p:ext uri="{BB962C8B-B14F-4D97-AF65-F5344CB8AC3E}">
        <p14:creationId xmlns:p14="http://schemas.microsoft.com/office/powerpoint/2010/main" val="31598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Translation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 translation is the task of translating a sentence in a source language to a different target language</a:t>
            </a:r>
          </a:p>
          <a:p>
            <a:r>
              <a:rPr lang="en-GB" dirty="0" smtClean="0"/>
              <a:t>Common approaches:</a:t>
            </a:r>
          </a:p>
          <a:p>
            <a:pPr lvl="1"/>
            <a:r>
              <a:rPr lang="en-GB" dirty="0" smtClean="0"/>
              <a:t>Rule-based</a:t>
            </a:r>
          </a:p>
          <a:p>
            <a:pPr lvl="1"/>
            <a:r>
              <a:rPr lang="en-GB" dirty="0" smtClean="0"/>
              <a:t>Statistical machine translation (e.g. Phrase-Based approach)</a:t>
            </a:r>
          </a:p>
          <a:p>
            <a:pPr lvl="1"/>
            <a:r>
              <a:rPr lang="en-GB" dirty="0" smtClean="0"/>
              <a:t>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730424" y="6092983"/>
            <a:ext cx="4414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https://en.wikipedia.org/wiki/Machine_translation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91" y="4772098"/>
            <a:ext cx="8997567" cy="12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 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131428"/>
            <a:ext cx="7190188" cy="414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This lecture is structured in three parts:</a:t>
            </a:r>
          </a:p>
          <a:p>
            <a:r>
              <a:rPr lang="en-GB" dirty="0" smtClean="0"/>
              <a:t>Part 1:</a:t>
            </a:r>
          </a:p>
          <a:p>
            <a:pPr lvl="1"/>
            <a:r>
              <a:rPr lang="en-GB" dirty="0" smtClean="0"/>
              <a:t>Why NLP? What is it?</a:t>
            </a:r>
          </a:p>
          <a:p>
            <a:pPr lvl="1"/>
            <a:r>
              <a:rPr lang="en-GB" dirty="0" smtClean="0"/>
              <a:t>Why is it hard?</a:t>
            </a:r>
          </a:p>
          <a:p>
            <a:r>
              <a:rPr lang="en-GB" dirty="0" smtClean="0"/>
              <a:t>Part 2</a:t>
            </a:r>
          </a:p>
          <a:p>
            <a:pPr lvl="1"/>
            <a:r>
              <a:rPr lang="en-GB" dirty="0" smtClean="0"/>
              <a:t>Some common NLP Problems</a:t>
            </a:r>
          </a:p>
          <a:p>
            <a:pPr lvl="1"/>
            <a:r>
              <a:rPr lang="en-GB" dirty="0" smtClean="0"/>
              <a:t>Approaches to solving them</a:t>
            </a:r>
          </a:p>
          <a:p>
            <a:r>
              <a:rPr lang="en-GB" dirty="0" smtClean="0"/>
              <a:t>Part 3</a:t>
            </a:r>
          </a:p>
          <a:p>
            <a:pPr lvl="1"/>
            <a:r>
              <a:rPr lang="en-GB" dirty="0" smtClean="0"/>
              <a:t>Machine Learning for NLP</a:t>
            </a:r>
          </a:p>
          <a:p>
            <a:pPr lvl="1"/>
            <a:r>
              <a:rPr lang="en-GB" dirty="0" smtClean="0"/>
              <a:t>Extracting feature from text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2" descr="Reduce Your Risk, Write a Good Business Plan - My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3" y="2164350"/>
            <a:ext cx="4745615" cy="3464302"/>
          </a:xfrm>
          <a:prstGeom prst="roundRect">
            <a:avLst>
              <a:gd name="adj" fmla="val 73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675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Named Entity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NER </a:t>
            </a:r>
            <a:r>
              <a:rPr lang="en-GB" dirty="0"/>
              <a:t>is the task of tagging entities in text with their corresponding </a:t>
            </a:r>
            <a:r>
              <a:rPr lang="en-GB" dirty="0" smtClean="0"/>
              <a:t>type.</a:t>
            </a:r>
          </a:p>
          <a:p>
            <a:r>
              <a:rPr lang="en-GB" dirty="0" smtClean="0"/>
              <a:t>It is a useful subtask for information extraction </a:t>
            </a:r>
          </a:p>
          <a:p>
            <a:r>
              <a:rPr lang="en-GB" dirty="0" smtClean="0"/>
              <a:t>Approaches </a:t>
            </a:r>
            <a:r>
              <a:rPr lang="en-GB" dirty="0"/>
              <a:t>typically use BIO </a:t>
            </a:r>
            <a:r>
              <a:rPr lang="en-GB" dirty="0" smtClean="0"/>
              <a:t>notation:</a:t>
            </a:r>
          </a:p>
          <a:p>
            <a:pPr lvl="1"/>
            <a:r>
              <a:rPr lang="en-GB" b="1" dirty="0" smtClean="0"/>
              <a:t>B</a:t>
            </a:r>
            <a:r>
              <a:rPr lang="en-GB" dirty="0" smtClean="0"/>
              <a:t>-beginning, </a:t>
            </a:r>
            <a:r>
              <a:rPr lang="en-GB" b="1" dirty="0" smtClean="0"/>
              <a:t>I</a:t>
            </a:r>
            <a:r>
              <a:rPr lang="en-GB" dirty="0" smtClean="0"/>
              <a:t>-inside of entities.</a:t>
            </a:r>
          </a:p>
          <a:p>
            <a:pPr lvl="1"/>
            <a:r>
              <a:rPr lang="en-GB" b="1" dirty="0" smtClean="0"/>
              <a:t>O</a:t>
            </a:r>
            <a:r>
              <a:rPr lang="en-GB" dirty="0" smtClean="0"/>
              <a:t> </a:t>
            </a:r>
            <a:r>
              <a:rPr lang="en-GB" dirty="0"/>
              <a:t>is used for non-entity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72" y="3957698"/>
            <a:ext cx="3973984" cy="143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5683" y="6092983"/>
            <a:ext cx="559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https://nlpprogress.com/english/named_entity_recognition.html</a:t>
            </a:r>
          </a:p>
        </p:txBody>
      </p:sp>
    </p:spTree>
    <p:extLst>
      <p:ext uri="{BB962C8B-B14F-4D97-AF65-F5344CB8AC3E}">
        <p14:creationId xmlns:p14="http://schemas.microsoft.com/office/powerpoint/2010/main" val="175035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Extraction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Automatically extracts </a:t>
                </a:r>
                <a:r>
                  <a:rPr lang="en-GB" dirty="0"/>
                  <a:t>structured information from unstructured and/or semi-structured </a:t>
                </a:r>
                <a:r>
                  <a:rPr lang="en-GB" dirty="0" smtClean="0"/>
                  <a:t>data</a:t>
                </a:r>
              </a:p>
              <a:p>
                <a:r>
                  <a:rPr lang="en-GB" dirty="0" smtClean="0"/>
                  <a:t>Supports the use of logical reasoning to draw inferences from textual data</a:t>
                </a:r>
                <a:endParaRPr lang="en-GB" dirty="0"/>
              </a:p>
              <a:p>
                <a:r>
                  <a:rPr lang="en-GB" dirty="0" smtClean="0"/>
                  <a:t>Given:</a:t>
                </a:r>
              </a:p>
              <a:p>
                <a:pPr lvl="1"/>
                <a:r>
                  <a:rPr lang="en-GB" dirty="0" smtClean="0"/>
                  <a:t>"</a:t>
                </a:r>
                <a:r>
                  <a:rPr lang="en-GB" i="1" dirty="0"/>
                  <a:t>Yesterday, New York based Foo Inc. announced their acquisition of Bar Corp.</a:t>
                </a:r>
                <a:r>
                  <a:rPr lang="en-GB" dirty="0"/>
                  <a:t>"</a:t>
                </a:r>
              </a:p>
              <a:p>
                <a:r>
                  <a:rPr lang="en-GB" b="0" dirty="0" smtClean="0"/>
                  <a:t>We can extract: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𝑀𝑒𝑟𝑔𝑒𝑟𝐵𝑒𝑡𝑤𝑒𝑒𝑛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𝑑𝑎𝑡𝑒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Open Information Extraction creates large knowledge bases from the web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  <a:blipFill>
                <a:blip r:embed="rId2"/>
                <a:stretch>
                  <a:fillRect l="-931" t="-2528" r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4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Spoken Language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0609"/>
            <a:ext cx="7009435" cy="3965217"/>
          </a:xfrm>
        </p:spPr>
        <p:txBody>
          <a:bodyPr>
            <a:normAutofit/>
          </a:bodyPr>
          <a:lstStyle/>
          <a:p>
            <a:r>
              <a:rPr lang="en-GB" dirty="0" smtClean="0"/>
              <a:t>Enable </a:t>
            </a:r>
            <a:r>
              <a:rPr lang="en-GB" dirty="0"/>
              <a:t>the recognition and translation of spoken language into text</a:t>
            </a:r>
          </a:p>
          <a:p>
            <a:r>
              <a:rPr lang="en-GB" dirty="0" smtClean="0"/>
              <a:t>Automatic </a:t>
            </a:r>
            <a:r>
              <a:rPr lang="en-GB" dirty="0"/>
              <a:t>Speech </a:t>
            </a:r>
            <a:r>
              <a:rPr lang="en-GB" dirty="0" smtClean="0"/>
              <a:t>Recognition</a:t>
            </a:r>
          </a:p>
          <a:p>
            <a:r>
              <a:rPr lang="en-GB" dirty="0" smtClean="0"/>
              <a:t>Text-to-Speech Synthesis</a:t>
            </a:r>
          </a:p>
          <a:p>
            <a:r>
              <a:rPr lang="en-GB" dirty="0" smtClean="0"/>
              <a:t>Dialogue systems</a:t>
            </a:r>
          </a:p>
          <a:p>
            <a:r>
              <a:rPr lang="en-GB" dirty="0" smtClean="0"/>
              <a:t>Examples: </a:t>
            </a:r>
          </a:p>
          <a:p>
            <a:pPr lvl="1"/>
            <a:r>
              <a:rPr lang="en-GB" dirty="0" smtClean="0"/>
              <a:t>Siri, Alexa, Cortana, Google Assistant</a:t>
            </a:r>
          </a:p>
        </p:txBody>
      </p:sp>
      <p:pic>
        <p:nvPicPr>
          <p:cNvPr id="3076" name="Picture 4" descr="AppleSiriIcon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95" y="2043431"/>
            <a:ext cx="1704111" cy="17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boxing Cortana - Does it Work for your Business Needs? - UC Today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6169" y="4014933"/>
            <a:ext cx="1792224" cy="15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ogle Assistant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94" y="4056950"/>
            <a:ext cx="1435189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lexa Logo Vectors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95" y="2166787"/>
            <a:ext cx="1439988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1366" y="6092983"/>
            <a:ext cx="814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Google’s supported voices and language: https</a:t>
            </a:r>
            <a:r>
              <a:rPr lang="en-GB" sz="1600" dirty="0"/>
              <a:t>://cloud.google.com/text-to-speech/docs/voices</a:t>
            </a:r>
          </a:p>
        </p:txBody>
      </p:sp>
    </p:spTree>
    <p:extLst>
      <p:ext uri="{BB962C8B-B14F-4D97-AF65-F5344CB8AC3E}">
        <p14:creationId xmlns:p14="http://schemas.microsoft.com/office/powerpoint/2010/main" val="16976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Overview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08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185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Early definition of machine learning</a:t>
            </a:r>
          </a:p>
          <a:p>
            <a:r>
              <a:rPr lang="en-GB" dirty="0"/>
              <a:t>“</a:t>
            </a:r>
            <a:r>
              <a:rPr lang="en-GB" i="1" dirty="0">
                <a:solidFill>
                  <a:srgbClr val="C00000"/>
                </a:solidFill>
              </a:rPr>
              <a:t>Field of study that gives computers the ability to </a:t>
            </a:r>
            <a:r>
              <a:rPr lang="en-GB" b="1" i="1" dirty="0">
                <a:solidFill>
                  <a:srgbClr val="C00000"/>
                </a:solidFill>
              </a:rPr>
              <a:t>learn</a:t>
            </a:r>
            <a:r>
              <a:rPr lang="en-GB" i="1" dirty="0">
                <a:solidFill>
                  <a:srgbClr val="C00000"/>
                </a:solidFill>
              </a:rPr>
              <a:t> without being </a:t>
            </a:r>
            <a:r>
              <a:rPr lang="en-GB" b="1" i="1" dirty="0">
                <a:solidFill>
                  <a:srgbClr val="C00000"/>
                </a:solidFill>
              </a:rPr>
              <a:t>explicitly</a:t>
            </a:r>
            <a:r>
              <a:rPr lang="en-GB" i="1" dirty="0">
                <a:solidFill>
                  <a:srgbClr val="C00000"/>
                </a:solidFill>
              </a:rPr>
              <a:t> programmed</a:t>
            </a:r>
            <a:r>
              <a:rPr lang="en-GB" dirty="0"/>
              <a:t>”</a:t>
            </a:r>
          </a:p>
          <a:p>
            <a:pPr marL="457200" lvl="1" indent="0">
              <a:buNone/>
            </a:pPr>
            <a:r>
              <a:rPr lang="en-GB" dirty="0"/>
              <a:t>– Arthur Samuel (1959)</a:t>
            </a:r>
          </a:p>
          <a:p>
            <a:r>
              <a:rPr lang="en-GB" dirty="0" smtClean="0"/>
              <a:t>ML pioneer that built first “self-learning” program that played checkers by learning from experience</a:t>
            </a:r>
          </a:p>
          <a:p>
            <a:r>
              <a:rPr lang="en-GB" dirty="0" smtClean="0"/>
              <a:t>Inverted alpha-beta pruning widely used in decision tree searching 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3078" name="Picture 6" descr="Image result for How to Play Checker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36" y="4113814"/>
            <a:ext cx="2917064" cy="19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26" y="1741911"/>
            <a:ext cx="2367759" cy="21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20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Another popular definition:</a:t>
            </a:r>
          </a:p>
          <a:p>
            <a:r>
              <a:rPr lang="en-GB" dirty="0" smtClean="0"/>
              <a:t>“</a:t>
            </a:r>
            <a:r>
              <a:rPr lang="en-GB" i="1" dirty="0" smtClean="0"/>
              <a:t>A computer is said to </a:t>
            </a:r>
            <a:r>
              <a:rPr lang="en-GB" b="1" i="1" dirty="0" smtClean="0"/>
              <a:t>learn</a:t>
            </a:r>
            <a:r>
              <a:rPr lang="en-GB" i="1" dirty="0" smtClean="0"/>
              <a:t> from experience </a:t>
            </a:r>
            <a:r>
              <a:rPr lang="en-GB" b="1" i="1" dirty="0" smtClean="0"/>
              <a:t>E</a:t>
            </a:r>
            <a:r>
              <a:rPr lang="en-GB" i="1" dirty="0" smtClean="0"/>
              <a:t> with respect to task </a:t>
            </a:r>
            <a:r>
              <a:rPr lang="en-GB" b="1" i="1" dirty="0" smtClean="0"/>
              <a:t>T</a:t>
            </a:r>
            <a:r>
              <a:rPr lang="en-GB" i="1" dirty="0" smtClean="0"/>
              <a:t> and some performance measure </a:t>
            </a:r>
            <a:r>
              <a:rPr lang="en-GB" b="1" i="1" dirty="0" smtClean="0"/>
              <a:t>P</a:t>
            </a:r>
            <a:r>
              <a:rPr lang="en-GB" i="1" dirty="0" smtClean="0"/>
              <a:t>, if its performance on </a:t>
            </a:r>
            <a:r>
              <a:rPr lang="en-GB" b="1" i="1" dirty="0" smtClean="0"/>
              <a:t>T</a:t>
            </a:r>
            <a:r>
              <a:rPr lang="en-GB" i="1" dirty="0" smtClean="0"/>
              <a:t>, as measured by </a:t>
            </a:r>
            <a:r>
              <a:rPr lang="en-GB" b="1" i="1" dirty="0" smtClean="0"/>
              <a:t>P</a:t>
            </a:r>
            <a:r>
              <a:rPr lang="en-GB" i="1" dirty="0" smtClean="0"/>
              <a:t>, improved with experience </a:t>
            </a:r>
            <a:r>
              <a:rPr lang="en-GB" b="1" i="1" dirty="0" smtClean="0"/>
              <a:t>E</a:t>
            </a:r>
            <a:r>
              <a:rPr lang="en-GB" dirty="0" smtClean="0"/>
              <a:t>”</a:t>
            </a:r>
          </a:p>
          <a:p>
            <a:pPr marL="457200" lvl="1" indent="0">
              <a:buNone/>
            </a:pPr>
            <a:r>
              <a:rPr lang="en-GB" dirty="0" smtClean="0"/>
              <a:t>– Tom Mitchell </a:t>
            </a:r>
            <a:r>
              <a:rPr lang="en-GB" dirty="0"/>
              <a:t>(</a:t>
            </a:r>
            <a:r>
              <a:rPr lang="en-GB" dirty="0" smtClean="0"/>
              <a:t>1997)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Again, the key is learning from experience</a:t>
            </a:r>
          </a:p>
          <a:p>
            <a:r>
              <a:rPr lang="en-GB" dirty="0" smtClean="0"/>
              <a:t>Not explicitly programmed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50" y="2028980"/>
            <a:ext cx="2420077" cy="35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2" descr="See the source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629420" cy="42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74" y="1690687"/>
            <a:ext cx="2885697" cy="42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4" y="196767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  Spam or not SPAM?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 smtClean="0"/>
              <a:t>Given this definition:</a:t>
            </a:r>
          </a:p>
          <a:p>
            <a:pPr lvl="1"/>
            <a:r>
              <a:rPr lang="en-GB" i="1" dirty="0" smtClean="0"/>
              <a:t>A </a:t>
            </a:r>
            <a:r>
              <a:rPr lang="en-GB" i="1" dirty="0"/>
              <a:t>computer is said to </a:t>
            </a:r>
            <a:r>
              <a:rPr lang="en-GB" b="1" i="1" dirty="0"/>
              <a:t>learn</a:t>
            </a:r>
            <a:r>
              <a:rPr lang="en-GB" i="1" dirty="0"/>
              <a:t> from experience </a:t>
            </a:r>
            <a:r>
              <a:rPr lang="en-GB" b="1" i="1" dirty="0"/>
              <a:t>E</a:t>
            </a:r>
            <a:r>
              <a:rPr lang="en-GB" i="1" dirty="0"/>
              <a:t> with respect to task </a:t>
            </a:r>
            <a:r>
              <a:rPr lang="en-GB" b="1" i="1" dirty="0"/>
              <a:t>T</a:t>
            </a:r>
            <a:r>
              <a:rPr lang="en-GB" i="1" dirty="0"/>
              <a:t> and some performance measure </a:t>
            </a:r>
            <a:r>
              <a:rPr lang="en-GB" b="1" i="1" dirty="0"/>
              <a:t>P</a:t>
            </a:r>
            <a:r>
              <a:rPr lang="en-GB" i="1" dirty="0"/>
              <a:t>, if its performance on </a:t>
            </a:r>
            <a:r>
              <a:rPr lang="en-GB" b="1" i="1" dirty="0"/>
              <a:t>T</a:t>
            </a:r>
            <a:r>
              <a:rPr lang="en-GB" i="1" dirty="0"/>
              <a:t>, as measured by </a:t>
            </a:r>
            <a:r>
              <a:rPr lang="en-GB" b="1" i="1" dirty="0"/>
              <a:t>P</a:t>
            </a:r>
            <a:r>
              <a:rPr lang="en-GB" i="1" dirty="0"/>
              <a:t>, improved with experience </a:t>
            </a:r>
            <a:r>
              <a:rPr lang="en-GB" b="1" i="1" dirty="0"/>
              <a:t>E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My email program watches me mark some emails as spam, and improves on filtering spams. What is the T, E and P in the setting?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Watching me label emails as spam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Classifying emails as spam or not spam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The fraction of emails correctly classified as spam or not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None of the above – this is not a machine learning problem</a:t>
            </a:r>
          </a:p>
          <a:p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487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Software 2.0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</a:t>
                </a:r>
                <a:r>
                  <a:rPr lang="en-GB" b="1" dirty="0"/>
                  <a:t>Software </a:t>
                </a:r>
                <a:r>
                  <a:rPr lang="en-GB" b="1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4545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t="-5882" r="-317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23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Software 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(Software </a:t>
                </a:r>
                <a:r>
                  <a:rPr lang="en-GB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1748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2890" t="-5882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ounded Rectangle 20"/>
          <p:cNvSpPr/>
          <p:nvPr/>
        </p:nvSpPr>
        <p:spPr>
          <a:xfrm>
            <a:off x="1747609" y="3376516"/>
            <a:ext cx="199817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8415872" y="5081668"/>
            <a:ext cx="225938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Elbow Connector 22"/>
          <p:cNvCxnSpPr>
            <a:stCxn id="21" idx="2"/>
            <a:endCxn id="22" idx="0"/>
          </p:cNvCxnSpPr>
          <p:nvPr/>
        </p:nvCxnSpPr>
        <p:spPr>
          <a:xfrm rot="16200000" flipH="1">
            <a:off x="5564012" y="1100114"/>
            <a:ext cx="1164239" cy="6798868"/>
          </a:xfrm>
          <a:prstGeom prst="bentConnector3">
            <a:avLst>
              <a:gd name="adj1" fmla="val 263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Intended Learning Outcomes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4" y="2313991"/>
            <a:ext cx="7190188" cy="386297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At the end of this lecture, you should be able to</a:t>
            </a:r>
            <a:endParaRPr lang="en-GB" sz="2800" dirty="0">
              <a:solidFill>
                <a:srgbClr val="B5121B"/>
              </a:solidFill>
            </a:endParaRPr>
          </a:p>
          <a:p>
            <a:r>
              <a:rPr lang="en-GB" dirty="0" smtClean="0"/>
              <a:t>explain what NLP is and why it is hard</a:t>
            </a:r>
          </a:p>
          <a:p>
            <a:r>
              <a:rPr lang="en-GB" dirty="0" smtClean="0"/>
              <a:t>discuss some common NLP problems and approaches to solving them</a:t>
            </a:r>
            <a:endParaRPr lang="en-GB" dirty="0"/>
          </a:p>
          <a:p>
            <a:r>
              <a:rPr lang="en-GB" dirty="0"/>
              <a:t>explain how machine learning methods are used for NLP problems</a:t>
            </a:r>
          </a:p>
          <a:p>
            <a:r>
              <a:rPr lang="en-GB" dirty="0" smtClean="0"/>
              <a:t>discuss methods </a:t>
            </a:r>
            <a:r>
              <a:rPr lang="en-GB" dirty="0"/>
              <a:t>feature extraction from texts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34" name="Picture 10" descr="Condo closing checklist — Condo.Cap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6" y="1544743"/>
            <a:ext cx="4117376" cy="45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3129566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</a:p>
          <a:p>
            <a:r>
              <a:rPr lang="en-GB" dirty="0" smtClean="0"/>
              <a:t>Generalization</a:t>
            </a:r>
            <a:endParaRPr lang="en-GB" dirty="0"/>
          </a:p>
          <a:p>
            <a:pPr lvl="1"/>
            <a:r>
              <a:rPr lang="en-GB" dirty="0"/>
              <a:t>Deduce new facts from old facts</a:t>
            </a:r>
          </a:p>
          <a:p>
            <a:pPr lvl="1"/>
            <a:r>
              <a:rPr lang="en-GB" dirty="0"/>
              <a:t>Limited by accuracy of deduction process</a:t>
            </a:r>
          </a:p>
          <a:p>
            <a:pPr lvl="2"/>
            <a:r>
              <a:rPr lang="en-GB" dirty="0"/>
              <a:t>Essentially a predictive activity</a:t>
            </a:r>
          </a:p>
          <a:p>
            <a:pPr lvl="2"/>
            <a:r>
              <a:rPr lang="en-GB" dirty="0"/>
              <a:t>Assumes that the past predicts the future</a:t>
            </a: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512666" y="3919460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8259641" y="4618138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Imperative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0238908">
            <a:off x="5956423" y="4581166"/>
            <a:ext cx="27736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Better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9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Types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Classification</a:t>
            </a:r>
          </a:p>
          <a:p>
            <a:pPr lvl="1"/>
            <a:r>
              <a:rPr lang="en-GB" dirty="0" smtClean="0"/>
              <a:t>Regression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Unsupervised</a:t>
            </a:r>
            <a:endParaRPr lang="en-GB" dirty="0"/>
          </a:p>
          <a:p>
            <a:pPr lvl="1"/>
            <a:r>
              <a:rPr lang="en-GB" dirty="0" smtClean="0"/>
              <a:t>Clustering</a:t>
            </a:r>
            <a:endParaRPr lang="en-GB" dirty="0"/>
          </a:p>
          <a:p>
            <a:pPr lvl="1"/>
            <a:r>
              <a:rPr lang="en-GB" dirty="0" smtClean="0"/>
              <a:t>Association</a:t>
            </a:r>
            <a:endParaRPr lang="en-GB" dirty="0"/>
          </a:p>
        </p:txBody>
      </p:sp>
      <p:pic>
        <p:nvPicPr>
          <p:cNvPr id="7174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9" y="3933400"/>
            <a:ext cx="5259991" cy="22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93" y="1479271"/>
            <a:ext cx="5259007" cy="22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The algorithm learns to map </a:t>
            </a:r>
            <a:r>
              <a:rPr lang="en-GB" b="1" dirty="0"/>
              <a:t>an input</a:t>
            </a:r>
            <a:r>
              <a:rPr lang="en-GB" dirty="0"/>
              <a:t> to a </a:t>
            </a:r>
            <a:r>
              <a:rPr lang="en-GB" b="1" dirty="0"/>
              <a:t>particular output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Instances of data are presented along with their </a:t>
            </a:r>
            <a:r>
              <a:rPr lang="en-GB" b="1" dirty="0" smtClean="0"/>
              <a:t>correctly labelled</a:t>
            </a:r>
            <a:r>
              <a:rPr lang="en-GB" dirty="0" smtClean="0"/>
              <a:t> output</a:t>
            </a:r>
          </a:p>
          <a:p>
            <a:r>
              <a:rPr lang="en-GB" dirty="0" smtClean="0"/>
              <a:t>Similar </a:t>
            </a:r>
            <a:r>
              <a:rPr lang="en-GB" dirty="0"/>
              <a:t>to a </a:t>
            </a:r>
            <a:r>
              <a:rPr lang="en-GB" b="1" dirty="0"/>
              <a:t>teacher-student</a:t>
            </a:r>
            <a:r>
              <a:rPr lang="en-GB" dirty="0"/>
              <a:t> </a:t>
            </a:r>
            <a:r>
              <a:rPr lang="en-GB" dirty="0" smtClean="0"/>
              <a:t>scenario</a:t>
            </a:r>
          </a:p>
          <a:p>
            <a:r>
              <a:rPr lang="en-GB" dirty="0" smtClean="0"/>
              <a:t>The algorithm learns from </a:t>
            </a:r>
            <a:r>
              <a:rPr lang="en-GB" b="1" dirty="0" smtClean="0"/>
              <a:t>experience</a:t>
            </a:r>
            <a:r>
              <a:rPr lang="en-GB" dirty="0" smtClean="0"/>
              <a:t> to predict new </a:t>
            </a:r>
            <a:r>
              <a:rPr lang="en-GB" dirty="0"/>
              <a:t>unseen </a:t>
            </a:r>
            <a:r>
              <a:rPr lang="en-GB" dirty="0" smtClean="0"/>
              <a:t>data</a:t>
            </a:r>
          </a:p>
          <a:p>
            <a:r>
              <a:rPr lang="en-GB" dirty="0" smtClean="0"/>
              <a:t>Two broad categories:</a:t>
            </a:r>
          </a:p>
          <a:p>
            <a:pPr lvl="1"/>
            <a:r>
              <a:rPr lang="en-GB" dirty="0" smtClean="0"/>
              <a:t>Regression</a:t>
            </a:r>
          </a:p>
          <a:p>
            <a:pPr lvl="1"/>
            <a:r>
              <a:rPr lang="en-GB" dirty="0" smtClean="0"/>
              <a:t>Classification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 descr="https://d1jnx9ba8s6j9r.cloudfront.net/blog/wp-content/uploads/2019/11/Unsupervised-Learning-e1574677751474-404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1"/>
          <a:stretch/>
        </p:blipFill>
        <p:spPr bwMode="auto">
          <a:xfrm>
            <a:off x="7714208" y="1749781"/>
            <a:ext cx="3691107" cy="21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to become a machine learning engineer -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39" y="4361042"/>
            <a:ext cx="3866154" cy="181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558"/>
            <a:ext cx="10515600" cy="41938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88265" y="2653048"/>
            <a:ext cx="2079938" cy="482958"/>
          </a:xfrm>
          <a:prstGeom prst="roundRect">
            <a:avLst>
              <a:gd name="adj" fmla="val 30419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Input labelled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02676" y="2288884"/>
            <a:ext cx="2762519" cy="1551904"/>
          </a:xfrm>
          <a:prstGeom prst="roundRect">
            <a:avLst>
              <a:gd name="adj" fmla="val 1517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50783" y="2620180"/>
            <a:ext cx="2466303" cy="456861"/>
          </a:xfrm>
          <a:prstGeom prst="roundRect">
            <a:avLst>
              <a:gd name="adj" fmla="val 4138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process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13683" y="5348288"/>
            <a:ext cx="2466303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New unseen data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468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ounded Rectangle 18"/>
          <p:cNvSpPr/>
          <p:nvPr/>
        </p:nvSpPr>
        <p:spPr>
          <a:xfrm>
            <a:off x="4082601" y="5348288"/>
            <a:ext cx="2002668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dirty="0" smtClean="0">
                <a:solidFill>
                  <a:schemeClr val="tx1"/>
                </a:solidFill>
              </a:rPr>
              <a:t>lgorithms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0839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6465193" y="2620180"/>
            <a:ext cx="2466303" cy="456861"/>
          </a:xfrm>
          <a:prstGeom prst="roundRect">
            <a:avLst>
              <a:gd name="adj" fmla="val 43885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Trained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412311" y="2620180"/>
            <a:ext cx="1798750" cy="456861"/>
          </a:xfrm>
          <a:prstGeom prst="roundRect">
            <a:avLst>
              <a:gd name="adj" fmla="val 4507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Output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miro.medium.com/max/1600/1*PQ8tdohapfm-YHlrRIRuO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39" y="1912200"/>
            <a:ext cx="5229376" cy="39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28" y="4113803"/>
            <a:ext cx="4834989" cy="23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44771" cy="4240324"/>
          </a:xfrm>
        </p:spPr>
        <p:txBody>
          <a:bodyPr>
            <a:normAutofit/>
          </a:bodyPr>
          <a:lstStyle/>
          <a:p>
            <a:r>
              <a:rPr lang="en-GB" dirty="0" smtClean="0"/>
              <a:t>Classification:</a:t>
            </a:r>
          </a:p>
          <a:p>
            <a:pPr lvl="1"/>
            <a:r>
              <a:rPr lang="en-GB" dirty="0" smtClean="0"/>
              <a:t>Also learns from labelled data (supervised)</a:t>
            </a:r>
          </a:p>
          <a:p>
            <a:pPr lvl="1"/>
            <a:r>
              <a:rPr lang="en-GB" dirty="0" smtClean="0"/>
              <a:t>Predicts a </a:t>
            </a:r>
            <a:r>
              <a:rPr lang="en-GB" b="1" dirty="0" smtClean="0"/>
              <a:t>category </a:t>
            </a:r>
            <a:r>
              <a:rPr lang="en-GB" dirty="0" smtClean="0"/>
              <a:t>or a</a:t>
            </a:r>
            <a:r>
              <a:rPr lang="en-GB" b="1" dirty="0" smtClean="0"/>
              <a:t> class </a:t>
            </a:r>
          </a:p>
          <a:p>
            <a:pPr lvl="2"/>
            <a:r>
              <a:rPr lang="en-GB" dirty="0" err="1" smtClean="0"/>
              <a:t>Cats|Dogs</a:t>
            </a:r>
            <a:r>
              <a:rPr lang="en-GB" dirty="0" smtClean="0"/>
              <a:t>, </a:t>
            </a:r>
            <a:r>
              <a:rPr lang="en-GB" dirty="0" err="1" smtClean="0"/>
              <a:t>Spam|Ham</a:t>
            </a:r>
            <a:r>
              <a:rPr lang="en-GB" dirty="0" smtClean="0"/>
              <a:t>, </a:t>
            </a:r>
            <a:r>
              <a:rPr lang="en-GB" dirty="0" err="1" smtClean="0"/>
              <a:t>Cancer|Not</a:t>
            </a:r>
            <a:r>
              <a:rPr lang="en-GB" dirty="0"/>
              <a:t> </a:t>
            </a:r>
            <a:r>
              <a:rPr lang="en-GB" dirty="0" smtClean="0"/>
              <a:t>Cancer </a:t>
            </a:r>
          </a:p>
          <a:p>
            <a:r>
              <a:rPr lang="en-GB" dirty="0" smtClean="0"/>
              <a:t>Attempts to separate the data into specific categories (or classes or labels)</a:t>
            </a:r>
          </a:p>
        </p:txBody>
      </p:sp>
    </p:spTree>
    <p:extLst>
      <p:ext uri="{BB962C8B-B14F-4D97-AF65-F5344CB8AC3E}">
        <p14:creationId xmlns:p14="http://schemas.microsoft.com/office/powerpoint/2010/main" val="23279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Learns from labelled data (supervised)</a:t>
                </a:r>
              </a:p>
              <a:p>
                <a:r>
                  <a:rPr lang="en-GB" dirty="0" smtClean="0"/>
                  <a:t>Predicts a </a:t>
                </a:r>
                <a:r>
                  <a:rPr lang="en-GB" b="1" dirty="0"/>
                  <a:t>continuous-valued </a:t>
                </a:r>
                <a:r>
                  <a:rPr lang="en-GB" b="1" dirty="0" smtClean="0"/>
                  <a:t>output</a:t>
                </a:r>
              </a:p>
              <a:p>
                <a:pPr lvl="1"/>
                <a:r>
                  <a:rPr lang="en-GB" dirty="0" smtClean="0"/>
                  <a:t>height, price, duration etc.</a:t>
                </a:r>
              </a:p>
              <a:p>
                <a:r>
                  <a:rPr lang="en-GB" dirty="0" smtClean="0"/>
                  <a:t>Consider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we want our model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not seen during training</a:t>
                </a:r>
              </a:p>
              <a:p>
                <a:r>
                  <a:rPr lang="en-GB" dirty="0" smtClean="0"/>
                  <a:t>Typically fits some linear or quadratic curve of the data plot</a:t>
                </a:r>
              </a:p>
              <a:p>
                <a:r>
                  <a:rPr lang="en-GB" dirty="0" smtClean="0"/>
                  <a:t>Linear or logistic regression algorithms are often used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  <a:blipFill>
                <a:blip r:embed="rId3"/>
                <a:stretch>
                  <a:fillRect l="-1617" t="-3161" r="-10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04" y="1466744"/>
            <a:ext cx="3858295" cy="23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35" y="3739723"/>
            <a:ext cx="3540848" cy="28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 Algorithms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= training data</a:t>
            </a:r>
          </a:p>
          <a:p>
            <a:pPr lvl="1"/>
            <a:r>
              <a:rPr lang="en-GB" dirty="0" smtClean="0"/>
              <a:t>with labels e.g. spam/ham or stock price at </a:t>
            </a:r>
            <a:r>
              <a:rPr lang="en-GB" i="1" dirty="0" smtClean="0"/>
              <a:t>t</a:t>
            </a:r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the model makes a prediction and is corrected if the prediction is wrong</a:t>
            </a:r>
          </a:p>
          <a:p>
            <a:r>
              <a:rPr lang="en-GB" dirty="0" smtClean="0"/>
              <a:t>Training process continues until a desired accuracy is achieved</a:t>
            </a:r>
          </a:p>
          <a:p>
            <a:r>
              <a:rPr lang="en-GB" dirty="0" smtClean="0"/>
              <a:t>Problem types: Classification and Regression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Logistic </a:t>
            </a:r>
            <a:r>
              <a:rPr lang="en-GB" dirty="0"/>
              <a:t>Regression </a:t>
            </a:r>
            <a:endParaRPr lang="en-GB" dirty="0" smtClean="0"/>
          </a:p>
          <a:p>
            <a:pPr lvl="1"/>
            <a:r>
              <a:rPr lang="en-GB" dirty="0" smtClean="0"/>
              <a:t>Back </a:t>
            </a:r>
            <a:r>
              <a:rPr lang="en-GB" dirty="0"/>
              <a:t>Propagation Neural Network.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7416" name="Picture 8" descr="https://3qeqpr26caki16dnhd19sv6by6v-wpengine.netdna-ssl.com/wp-content/uploads/2013/11/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43" y="1825625"/>
            <a:ext cx="3819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" y="0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vs Regression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If we wish to learn models to address the following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how many students will enrol in this module in the next 3 years given the past enrolment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whether a student will pass the module given previous years records</a:t>
            </a:r>
          </a:p>
          <a:p>
            <a:r>
              <a:rPr lang="en-GB" dirty="0" smtClean="0"/>
              <a:t>How should we proceed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regression </a:t>
            </a:r>
            <a:r>
              <a:rPr lang="en-GB" dirty="0" smtClean="0"/>
              <a:t>problems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</a:t>
            </a:r>
            <a:r>
              <a:rPr lang="en-GB" dirty="0" smtClean="0"/>
              <a:t>classification </a:t>
            </a:r>
            <a:r>
              <a:rPr lang="en-GB" dirty="0"/>
              <a:t>problems</a:t>
            </a:r>
            <a:endParaRPr lang="en-GB" dirty="0" smtClean="0"/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Problem 1 is regression while Problem 2 is classification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Problem </a:t>
            </a:r>
            <a:r>
              <a:rPr lang="en-GB" dirty="0" smtClean="0"/>
              <a:t>2 </a:t>
            </a:r>
            <a:r>
              <a:rPr lang="en-GB" dirty="0"/>
              <a:t>is regression while Problem </a:t>
            </a:r>
            <a:r>
              <a:rPr lang="en-GB" dirty="0" smtClean="0"/>
              <a:t>1 </a:t>
            </a:r>
            <a:r>
              <a:rPr lang="en-GB" dirty="0"/>
              <a:t>is </a:t>
            </a:r>
            <a:r>
              <a:rPr lang="en-GB" dirty="0" smtClean="0"/>
              <a:t>classification</a:t>
            </a:r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25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Remember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With unsupervised learning, only the input data,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, is available</a:t>
                </a:r>
              </a:p>
              <a:p>
                <a:r>
                  <a:rPr lang="en-GB" dirty="0" smtClean="0"/>
                  <a:t>There are no corresponding labels </a:t>
                </a:r>
                <a:r>
                  <a:rPr lang="en-GB" dirty="0"/>
                  <a:t>(classes or categories</a:t>
                </a:r>
                <a:r>
                  <a:rPr lang="en-GB" dirty="0" smtClean="0"/>
                  <a:t>) i.e. no output variable,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</a:t>
                </a:r>
              </a:p>
              <a:p>
                <a:r>
                  <a:rPr lang="en-GB" dirty="0" smtClean="0"/>
                  <a:t>Aims at modelling the underlying structure of the data</a:t>
                </a:r>
              </a:p>
              <a:p>
                <a:r>
                  <a:rPr lang="en-GB" dirty="0" smtClean="0"/>
                  <a:t>Two main categories</a:t>
                </a:r>
              </a:p>
              <a:p>
                <a:pPr lvl="1"/>
                <a:r>
                  <a:rPr lang="en-GB" dirty="0" smtClean="0"/>
                  <a:t>Clustering</a:t>
                </a:r>
              </a:p>
              <a:p>
                <a:pPr lvl="1"/>
                <a:r>
                  <a:rPr lang="en-GB" dirty="0" smtClean="0"/>
                  <a:t>Association</a:t>
                </a:r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  <a:blipFill>
                <a:blip r:embed="rId3"/>
                <a:stretch>
                  <a:fillRect l="-1572" t="-2013" r="-1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83" y="4363655"/>
            <a:ext cx="4639232" cy="180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1" y="1700019"/>
            <a:ext cx="4164512" cy="2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What is NLP and why do we need it?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16386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2" b="10239"/>
          <a:stretch/>
        </p:blipFill>
        <p:spPr bwMode="auto">
          <a:xfrm>
            <a:off x="544286" y="1973944"/>
            <a:ext cx="10809514" cy="41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114" y="4523694"/>
            <a:ext cx="1567542" cy="6053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71427" y="5056498"/>
            <a:ext cx="1524001" cy="429902"/>
          </a:xfrm>
          <a:prstGeom prst="roundRect">
            <a:avLst>
              <a:gd name="adj" fmla="val 24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200401" y="2915641"/>
            <a:ext cx="1531256" cy="429902"/>
          </a:xfrm>
          <a:prstGeom prst="roundRect">
            <a:avLst>
              <a:gd name="adj" fmla="val 31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labels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and Association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In a clustering problem, we want </a:t>
                </a:r>
                <a:r>
                  <a:rPr lang="en-GB" dirty="0"/>
                  <a:t>to discover the inherent groupings in the </a:t>
                </a:r>
                <a:r>
                  <a:rPr lang="en-GB" dirty="0" smtClean="0"/>
                  <a:t>data:</a:t>
                </a:r>
              </a:p>
              <a:p>
                <a:pPr lvl="1"/>
                <a:r>
                  <a:rPr lang="en-GB" dirty="0" err="1" smtClean="0"/>
                  <a:t>Eg</a:t>
                </a:r>
                <a:r>
                  <a:rPr lang="en-GB" dirty="0" smtClean="0"/>
                  <a:t>: grouping </a:t>
                </a:r>
                <a:r>
                  <a:rPr lang="en-GB" dirty="0"/>
                  <a:t>customers by purchasing behaviour</a:t>
                </a:r>
                <a:r>
                  <a:rPr lang="en-GB" dirty="0" smtClean="0"/>
                  <a:t>.</a:t>
                </a:r>
                <a:endParaRPr lang="en-GB" b="1" dirty="0" smtClean="0"/>
              </a:p>
              <a:p>
                <a:r>
                  <a:rPr lang="en-GB" dirty="0" smtClean="0"/>
                  <a:t>In an association </a:t>
                </a:r>
                <a:r>
                  <a:rPr lang="en-GB" dirty="0"/>
                  <a:t>rule learning </a:t>
                </a:r>
                <a:r>
                  <a:rPr lang="en-GB" dirty="0" smtClean="0"/>
                  <a:t>problem, we want to discover </a:t>
                </a:r>
                <a:r>
                  <a:rPr lang="en-GB" dirty="0"/>
                  <a:t>rules that describe large portions of your </a:t>
                </a:r>
                <a:r>
                  <a:rPr lang="en-GB" dirty="0" smtClean="0"/>
                  <a:t>data</a:t>
                </a:r>
              </a:p>
              <a:p>
                <a:pPr lvl="1"/>
                <a:r>
                  <a:rPr lang="en-GB" dirty="0" smtClean="0"/>
                  <a:t>e.g. people </a:t>
                </a:r>
                <a:r>
                  <a:rPr lang="en-GB" dirty="0"/>
                  <a:t>that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 also tend to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GB" b="1" dirty="0" smtClean="0"/>
              </a:p>
              <a:p>
                <a:pPr lvl="1"/>
                <a:endParaRPr lang="en-GB" b="1" dirty="0" smtClean="0"/>
              </a:p>
              <a:p>
                <a:pPr lvl="1"/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  <a:blipFill>
                <a:blip r:embed="rId3"/>
                <a:stretch>
                  <a:fillRect l="-168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0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in not labelled</a:t>
            </a:r>
          </a:p>
          <a:p>
            <a:pPr lvl="1"/>
            <a:r>
              <a:rPr lang="en-GB" dirty="0" smtClean="0"/>
              <a:t>Output not known</a:t>
            </a:r>
            <a:endParaRPr lang="en-GB" i="1" dirty="0" smtClean="0"/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Deduces structures present in the input data</a:t>
            </a:r>
          </a:p>
          <a:p>
            <a:pPr lvl="1"/>
            <a:r>
              <a:rPr lang="en-GB" dirty="0" smtClean="0"/>
              <a:t>Extracting general rules, reducing redundancy or organise data by similarity</a:t>
            </a:r>
          </a:p>
          <a:p>
            <a:r>
              <a:rPr lang="en-GB" dirty="0" smtClean="0"/>
              <a:t>Problem types: clustering, dimensionality reduction and association rule learning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K-Means algorithm</a:t>
            </a:r>
          </a:p>
          <a:p>
            <a:pPr lvl="1"/>
            <a:r>
              <a:rPr lang="en-GB" dirty="0" err="1" smtClean="0"/>
              <a:t>Apriori</a:t>
            </a:r>
            <a:r>
              <a:rPr lang="en-GB" dirty="0" smtClean="0"/>
              <a:t> algorithm.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8436" name="Picture 4" descr="https://3qeqpr26caki16dnhd19sv6by6v-wpengine.netdna-ssl.com/wp-content/uploads/2013/11/Un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97" y="1690688"/>
            <a:ext cx="3702603" cy="41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Semi-supervised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</a:t>
                </a:r>
                <a:r>
                  <a:rPr lang="en-GB" dirty="0" smtClean="0"/>
                  <a:t>emi-supervised </a:t>
                </a:r>
                <a:r>
                  <a:rPr lang="en-GB" dirty="0"/>
                  <a:t>learning </a:t>
                </a:r>
                <a:r>
                  <a:rPr lang="en-GB" dirty="0" smtClean="0"/>
                  <a:t>approach refers to:</a:t>
                </a:r>
              </a:p>
              <a:p>
                <a:pPr lvl="1"/>
                <a:r>
                  <a:rPr lang="en-GB" dirty="0" smtClean="0"/>
                  <a:t>when we have </a:t>
                </a:r>
                <a:r>
                  <a:rPr lang="en-GB" dirty="0"/>
                  <a:t>a large amount of input data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 smtClean="0"/>
                  <a:t>) but </a:t>
                </a:r>
                <a:r>
                  <a:rPr lang="en-GB" b="1" dirty="0" smtClean="0"/>
                  <a:t>only </a:t>
                </a:r>
                <a:r>
                  <a:rPr lang="en-GB" b="1" dirty="0"/>
                  <a:t>some </a:t>
                </a:r>
                <a:r>
                  <a:rPr lang="en-GB" dirty="0"/>
                  <a:t>of the data is </a:t>
                </a:r>
                <a:r>
                  <a:rPr lang="en-GB" dirty="0" smtClean="0"/>
                  <a:t>labelled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lvl="1"/>
                <a:r>
                  <a:rPr lang="en-GB" dirty="0" smtClean="0"/>
                  <a:t>e.g. </a:t>
                </a:r>
                <a:r>
                  <a:rPr lang="en-GB" dirty="0"/>
                  <a:t>a photo archive where only some of the images are </a:t>
                </a:r>
                <a:r>
                  <a:rPr lang="en-GB" dirty="0" smtClean="0"/>
                  <a:t>labelled, (say </a:t>
                </a:r>
                <a:r>
                  <a:rPr lang="en-GB" i="1" dirty="0" smtClean="0"/>
                  <a:t>dog</a:t>
                </a:r>
                <a:r>
                  <a:rPr lang="en-GB" dirty="0"/>
                  <a:t>, </a:t>
                </a:r>
                <a:r>
                  <a:rPr lang="en-GB" i="1" dirty="0"/>
                  <a:t>cat</a:t>
                </a:r>
                <a:r>
                  <a:rPr lang="en-GB" dirty="0"/>
                  <a:t>, </a:t>
                </a:r>
                <a:r>
                  <a:rPr lang="en-GB" i="1" dirty="0"/>
                  <a:t>person</a:t>
                </a:r>
                <a:r>
                  <a:rPr lang="en-GB" dirty="0"/>
                  <a:t>) and the majority are </a:t>
                </a:r>
                <a:r>
                  <a:rPr lang="en-GB" dirty="0" smtClean="0"/>
                  <a:t>unlabelled.</a:t>
                </a:r>
              </a:p>
              <a:p>
                <a:r>
                  <a:rPr lang="en-GB" dirty="0" smtClean="0"/>
                  <a:t>Many real world problems adopt this method</a:t>
                </a:r>
              </a:p>
              <a:p>
                <a:pPr lvl="1"/>
                <a:r>
                  <a:rPr lang="en-GB" dirty="0" smtClean="0"/>
                  <a:t>It can be expensive or time-consuming to label data</a:t>
                </a:r>
              </a:p>
              <a:p>
                <a:pPr lvl="1"/>
                <a:r>
                  <a:rPr lang="en-GB" dirty="0" smtClean="0"/>
                  <a:t>A hybrid design often helps to bridge the gaps</a:t>
                </a:r>
                <a:endParaRPr lang="en-GB" dirty="0"/>
              </a:p>
              <a:p>
                <a:r>
                  <a:rPr lang="en-GB" dirty="0" smtClean="0"/>
                  <a:t>Algorithms:</a:t>
                </a:r>
              </a:p>
              <a:p>
                <a:pPr lvl="1"/>
                <a:r>
                  <a:rPr lang="en-GB" dirty="0" smtClean="0"/>
                  <a:t>A flexible combination of supervised and unsupervised algorithms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  <a:blipFill>
                <a:blip r:embed="rId3"/>
                <a:stretch>
                  <a:fillRect l="-1508" t="-3081" r="-1759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https://3qeqpr26caki16dnhd19sv6by6v-wpengine.netdna-ssl.com/wp-content/uploads/2013/11/Semi-supervised-Learning-Algorith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72" y="1825625"/>
            <a:ext cx="3331028" cy="3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and Machine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28382" cy="4351338"/>
          </a:xfrm>
        </p:spPr>
        <p:txBody>
          <a:bodyPr/>
          <a:lstStyle/>
          <a:p>
            <a:r>
              <a:rPr lang="en-GB" dirty="0" smtClean="0"/>
              <a:t>AI systems were mostly </a:t>
            </a:r>
            <a:r>
              <a:rPr lang="en-GB" b="1" dirty="0" smtClean="0"/>
              <a:t>rule-based</a:t>
            </a:r>
            <a:endParaRPr lang="en-GB" dirty="0"/>
          </a:p>
          <a:p>
            <a:pPr lvl="1"/>
            <a:r>
              <a:rPr lang="en-GB" dirty="0" smtClean="0"/>
              <a:t>i.e. depended on hand-crafted rules</a:t>
            </a:r>
          </a:p>
          <a:p>
            <a:r>
              <a:rPr lang="en-GB" dirty="0" smtClean="0"/>
              <a:t>Machine learning </a:t>
            </a:r>
            <a:r>
              <a:rPr lang="en-GB" dirty="0"/>
              <a:t>drives </a:t>
            </a:r>
            <a:r>
              <a:rPr lang="en-GB" dirty="0" smtClean="0"/>
              <a:t>AI</a:t>
            </a:r>
          </a:p>
          <a:p>
            <a:pPr lvl="1"/>
            <a:r>
              <a:rPr lang="en-GB" dirty="0" smtClean="0"/>
              <a:t>Learning algorithms create a logical mapping from data to output</a:t>
            </a:r>
          </a:p>
          <a:p>
            <a:r>
              <a:rPr lang="en-GB" dirty="0" smtClean="0"/>
              <a:t>Deep learning:</a:t>
            </a:r>
          </a:p>
          <a:p>
            <a:pPr lvl="1"/>
            <a:r>
              <a:rPr lang="en-GB" dirty="0" smtClean="0"/>
              <a:t>a subset of ML with additional layers to learn deeper representations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7135968" y="1825625"/>
            <a:ext cx="4217832" cy="406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634487" y="2730321"/>
            <a:ext cx="3254600" cy="316502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054392" y="3644714"/>
            <a:ext cx="2390376" cy="224736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54501" y="2211410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Intelligence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4501" y="3065709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3652" y="4480529"/>
            <a:ext cx="187173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5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10 minutes break &amp; Question Time</a:t>
            </a:r>
            <a:br>
              <a:rPr lang="en-GB" dirty="0" smtClean="0"/>
            </a:br>
            <a:r>
              <a:rPr lang="en-GB" sz="3200" b="1" dirty="0" smtClean="0"/>
              <a:t>Next</a:t>
            </a:r>
            <a:r>
              <a:rPr lang="en-GB" sz="3200" dirty="0" smtClean="0"/>
              <a:t>: Machine Learning for NLP</a:t>
            </a:r>
            <a:endParaRPr lang="en-GB" dirty="0"/>
          </a:p>
        </p:txBody>
      </p:sp>
      <p:pic>
        <p:nvPicPr>
          <p:cNvPr id="3" name="Picture 2" descr="Question Mark Response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3" y="3970117"/>
            <a:ext cx="2328544" cy="2328544"/>
          </a:xfrm>
          <a:prstGeom prst="rect">
            <a:avLst/>
          </a:prstGeom>
        </p:spPr>
      </p:pic>
      <p:pic>
        <p:nvPicPr>
          <p:cNvPr id="4" name="Picture 3" descr="CoffeeBreak. by KmyGraphic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0" y="3759995"/>
            <a:ext cx="2538666" cy="2538666"/>
          </a:xfrm>
          <a:prstGeom prst="rect">
            <a:avLst/>
          </a:prstGeom>
        </p:spPr>
      </p:pic>
      <p:pic>
        <p:nvPicPr>
          <p:cNvPr id="2050" name="Picture 2" descr="Broadcasting Coffee Break Sticker by Stream My Event for iOS &amp; Android | 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09" y="3208966"/>
            <a:ext cx="3089695" cy="30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for NLP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68011" y="6016660"/>
            <a:ext cx="3324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hlinkClick r:id="rId3"/>
              </a:rPr>
              <a:t>Machine Learning </a:t>
            </a:r>
            <a:r>
              <a:rPr lang="en-GB" sz="1600" dirty="0" err="1" smtClean="0">
                <a:hlinkClick r:id="rId3"/>
              </a:rPr>
              <a:t>RoadMap</a:t>
            </a:r>
            <a:r>
              <a:rPr lang="en-GB" sz="1600" dirty="0" smtClean="0">
                <a:hlinkClick r:id="rId3"/>
              </a:rPr>
              <a:t> YouTube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191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Supervised ML for Text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1026" name="Picture 2" descr="../images/supervised-classificati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79" y="2011744"/>
            <a:ext cx="7306932" cy="37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68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Key components of the supervised ML include</a:t>
            </a:r>
          </a:p>
          <a:p>
            <a:r>
              <a:rPr lang="en-GB" dirty="0" smtClean="0"/>
              <a:t>input (</a:t>
            </a:r>
            <a:r>
              <a:rPr lang="en-GB" b="1" dirty="0" smtClean="0"/>
              <a:t>training</a:t>
            </a:r>
            <a:r>
              <a:rPr lang="en-GB" dirty="0" smtClean="0"/>
              <a:t>) data (instances)</a:t>
            </a:r>
          </a:p>
          <a:p>
            <a:r>
              <a:rPr lang="en-GB" dirty="0" smtClean="0"/>
              <a:t>Correct </a:t>
            </a:r>
            <a:r>
              <a:rPr lang="en-GB" b="1" dirty="0" smtClean="0"/>
              <a:t>labels</a:t>
            </a:r>
          </a:p>
          <a:p>
            <a:r>
              <a:rPr lang="en-GB" b="1" dirty="0" smtClean="0"/>
              <a:t>Feature extractor</a:t>
            </a:r>
          </a:p>
          <a:p>
            <a:r>
              <a:rPr lang="en-GB" dirty="0" smtClean="0"/>
              <a:t>Machine </a:t>
            </a:r>
            <a:r>
              <a:rPr lang="en-GB" b="1" dirty="0" smtClean="0"/>
              <a:t>learning</a:t>
            </a:r>
            <a:r>
              <a:rPr lang="en-GB" dirty="0" smtClean="0"/>
              <a:t> </a:t>
            </a:r>
            <a:r>
              <a:rPr lang="en-GB" b="1" dirty="0" smtClean="0"/>
              <a:t>algorithm</a:t>
            </a:r>
            <a:r>
              <a:rPr lang="en-GB" dirty="0" smtClean="0"/>
              <a:t> </a:t>
            </a:r>
          </a:p>
          <a:p>
            <a:r>
              <a:rPr lang="en-GB" dirty="0" smtClean="0"/>
              <a:t>Classifier </a:t>
            </a:r>
            <a:r>
              <a:rPr lang="en-GB" b="1" dirty="0" smtClean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63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Key components of the supervised ML include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input (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 data (instances)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Correct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labels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Feature extractor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Machine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algorithm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Classifier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9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NLP?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371" y="2314575"/>
            <a:ext cx="9307282" cy="38623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Features</a:t>
            </a:r>
            <a:r>
              <a:rPr lang="en-GB" dirty="0" smtClean="0"/>
              <a:t> are the key ingredients for creating data instances for  training machine learning models</a:t>
            </a:r>
          </a:p>
          <a:p>
            <a:r>
              <a:rPr lang="en-GB" b="1" dirty="0" smtClean="0"/>
              <a:t>Feature extraction</a:t>
            </a:r>
            <a:r>
              <a:rPr lang="en-GB" dirty="0" smtClean="0"/>
              <a:t> in NLP involves detecting patterns in text that can help in building an accurate model.</a:t>
            </a:r>
          </a:p>
          <a:p>
            <a:pPr lvl="1"/>
            <a:r>
              <a:rPr lang="en-GB" b="1" dirty="0" smtClean="0"/>
              <a:t>POS-tagging: </a:t>
            </a:r>
            <a:r>
              <a:rPr lang="en-GB" dirty="0" smtClean="0"/>
              <a:t>Words </a:t>
            </a:r>
            <a:r>
              <a:rPr lang="en-GB" dirty="0"/>
              <a:t>ending in </a:t>
            </a:r>
            <a:r>
              <a:rPr lang="en-GB" i="1" dirty="0"/>
              <a:t>-</a:t>
            </a:r>
            <a:r>
              <a:rPr lang="en-GB" i="1" dirty="0" err="1"/>
              <a:t>ed</a:t>
            </a:r>
            <a:r>
              <a:rPr lang="en-GB" dirty="0"/>
              <a:t> tend to be past tense verbs</a:t>
            </a:r>
            <a:r>
              <a:rPr lang="en-GB" i="1" dirty="0" smtClean="0"/>
              <a:t>.</a:t>
            </a:r>
          </a:p>
          <a:p>
            <a:pPr lvl="1"/>
            <a:r>
              <a:rPr lang="en-GB" b="1" dirty="0" smtClean="0"/>
              <a:t>Document classification:</a:t>
            </a:r>
            <a:r>
              <a:rPr lang="en-GB" b="1" dirty="0"/>
              <a:t> </a:t>
            </a:r>
            <a:r>
              <a:rPr lang="en-GB" dirty="0"/>
              <a:t>Frequent use of </a:t>
            </a:r>
            <a:r>
              <a:rPr lang="en-GB" i="1" dirty="0"/>
              <a:t>will</a:t>
            </a:r>
            <a:r>
              <a:rPr lang="en-GB" dirty="0"/>
              <a:t> is indicative of news </a:t>
            </a:r>
            <a:r>
              <a:rPr lang="en-GB" dirty="0" smtClean="0"/>
              <a:t>text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5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b="1" dirty="0"/>
              <a:t>feature extractor</a:t>
            </a:r>
            <a:r>
              <a:rPr lang="en-GB" dirty="0"/>
              <a:t> </a:t>
            </a:r>
            <a:r>
              <a:rPr lang="en-GB" dirty="0" smtClean="0"/>
              <a:t>is a function that converts </a:t>
            </a:r>
            <a:r>
              <a:rPr lang="en-GB" dirty="0"/>
              <a:t>each input value to a </a:t>
            </a:r>
            <a:r>
              <a:rPr lang="en-GB" i="1" dirty="0"/>
              <a:t>feature </a:t>
            </a:r>
            <a:r>
              <a:rPr lang="en-GB" i="1" dirty="0" smtClean="0"/>
              <a:t>set.</a:t>
            </a:r>
          </a:p>
          <a:p>
            <a:r>
              <a:rPr lang="en-GB" dirty="0" smtClean="0"/>
              <a:t>Choosing simple features often gives good results but careful crafting the features can improve the result significantly</a:t>
            </a:r>
          </a:p>
          <a:p>
            <a:r>
              <a:rPr lang="en-GB" dirty="0" smtClean="0"/>
              <a:t>Wrong features could lead to poor performance.</a:t>
            </a:r>
          </a:p>
          <a:p>
            <a:r>
              <a:rPr lang="en-GB" dirty="0"/>
              <a:t>Too many features could lead to </a:t>
            </a:r>
            <a:r>
              <a:rPr lang="en-GB" b="1" dirty="0"/>
              <a:t>overfitting</a:t>
            </a:r>
            <a:r>
              <a:rPr lang="en-GB" dirty="0"/>
              <a:t>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99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8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 </a:t>
            </a:r>
          </a:p>
          <a:p>
            <a:pPr lvl="1"/>
            <a:r>
              <a:rPr lang="en-GB" dirty="0" smtClean="0"/>
              <a:t>Answer: </a:t>
            </a:r>
            <a:r>
              <a:rPr lang="en-GB" b="1" dirty="0" smtClean="0"/>
              <a:t>Each name can be both male or female?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4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75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32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497" y="3409844"/>
            <a:ext cx="4378535" cy="27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Female names more likely to end in </a:t>
            </a:r>
            <a:r>
              <a:rPr lang="en-GB" b="1" dirty="0" smtClean="0"/>
              <a:t>a</a:t>
            </a:r>
            <a:r>
              <a:rPr lang="en-GB" dirty="0" smtClean="0"/>
              <a:t>, </a:t>
            </a:r>
            <a:r>
              <a:rPr lang="en-GB" b="1" dirty="0" smtClean="0"/>
              <a:t>e</a:t>
            </a:r>
            <a:r>
              <a:rPr lang="en-GB" dirty="0" smtClean="0"/>
              <a:t> and </a:t>
            </a:r>
            <a:r>
              <a:rPr lang="en-GB" b="1" dirty="0" smtClean="0"/>
              <a:t>I</a:t>
            </a:r>
          </a:p>
          <a:p>
            <a:r>
              <a:rPr lang="en-GB" dirty="0" smtClean="0"/>
              <a:t>Male names more likely to end in </a:t>
            </a:r>
            <a:r>
              <a:rPr lang="en-GB" b="1" dirty="0" smtClean="0"/>
              <a:t>k, o, r, s </a:t>
            </a:r>
            <a:r>
              <a:rPr lang="en-GB" dirty="0" smtClean="0"/>
              <a:t>and </a:t>
            </a:r>
            <a:r>
              <a:rPr lang="en-GB" b="1" dirty="0" smtClean="0"/>
              <a:t>t</a:t>
            </a:r>
          </a:p>
          <a:p>
            <a:r>
              <a:rPr lang="en-GB" i="1" dirty="0" smtClean="0"/>
              <a:t>Can we extract this feature for training the classifier?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7150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Importing the </a:t>
            </a:r>
            <a:r>
              <a:rPr lang="en-GB" b="1" dirty="0" smtClean="0"/>
              <a:t>names</a:t>
            </a:r>
            <a:r>
              <a:rPr lang="en-GB" dirty="0" smtClean="0"/>
              <a:t> corpus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import `</a:t>
            </a:r>
            <a:r>
              <a:rPr lang="en-GB" dirty="0" err="1" smtClean="0"/>
              <a:t>nltk</a:t>
            </a:r>
            <a:r>
              <a:rPr lang="en-GB" dirty="0" smtClean="0"/>
              <a:t>` and download the `names` corpus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7" y="3127695"/>
            <a:ext cx="5548251" cy="184941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5438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Names in both lists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also look at the names in both lists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9" y="3051112"/>
            <a:ext cx="7654462" cy="23047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695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172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is on the internet?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4822699" cy="3283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By the end of Jan 2021</a:t>
            </a:r>
          </a:p>
          <a:p>
            <a:r>
              <a:rPr lang="en-GB" b="1" dirty="0" smtClean="0"/>
              <a:t>7.83bn </a:t>
            </a:r>
            <a:r>
              <a:rPr lang="en-GB" dirty="0" smtClean="0"/>
              <a:t>people on earth</a:t>
            </a:r>
          </a:p>
          <a:p>
            <a:r>
              <a:rPr lang="en-GB" b="1" dirty="0" smtClean="0"/>
              <a:t>5.22bn</a:t>
            </a:r>
            <a:r>
              <a:rPr lang="en-GB" dirty="0" smtClean="0"/>
              <a:t> </a:t>
            </a:r>
            <a:r>
              <a:rPr lang="en-GB" dirty="0"/>
              <a:t>mobile phone were active</a:t>
            </a:r>
          </a:p>
          <a:p>
            <a:pPr lvl="1"/>
            <a:r>
              <a:rPr lang="en-GB" b="1" dirty="0"/>
              <a:t>4.91</a:t>
            </a:r>
            <a:r>
              <a:rPr lang="en-GB" dirty="0"/>
              <a:t>bn by end of 2017</a:t>
            </a:r>
          </a:p>
          <a:p>
            <a:r>
              <a:rPr lang="en-GB" b="1" dirty="0" smtClean="0"/>
              <a:t>4.66bn</a:t>
            </a:r>
            <a:r>
              <a:rPr lang="en-GB" dirty="0" smtClean="0"/>
              <a:t> people were online</a:t>
            </a:r>
          </a:p>
          <a:p>
            <a:pPr lvl="1"/>
            <a:r>
              <a:rPr lang="en-GB" b="1" dirty="0" smtClean="0"/>
              <a:t>3.8bn</a:t>
            </a:r>
            <a:r>
              <a:rPr lang="en-GB" dirty="0" smtClean="0"/>
              <a:t> by end of 2017</a:t>
            </a:r>
          </a:p>
          <a:p>
            <a:r>
              <a:rPr lang="en-GB" b="1" dirty="0" smtClean="0"/>
              <a:t>4.20bn</a:t>
            </a:r>
            <a:r>
              <a:rPr lang="en-GB" dirty="0" smtClean="0"/>
              <a:t> social media users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  <p:pic>
        <p:nvPicPr>
          <p:cNvPr id="13" name="Picture 2" descr="Global Digital Overview January 2021 DataReport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19981" r="4910" b="11513"/>
          <a:stretch/>
        </p:blipFill>
        <p:spPr bwMode="auto">
          <a:xfrm>
            <a:off x="5606473" y="2611024"/>
            <a:ext cx="5578763" cy="24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06474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973456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8340438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9707420" y="2611024"/>
            <a:ext cx="1477816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861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err="1" smtClean="0"/>
              <a:t>get_features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47" y="3275334"/>
            <a:ext cx="5740884" cy="122721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02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get_features2()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18" y="3020476"/>
            <a:ext cx="8453111" cy="24585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597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get_features3()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79" y="3439859"/>
            <a:ext cx="7911185" cy="107879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742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Building the Training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combine and shuffle the list to build the training data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7" y="3282848"/>
            <a:ext cx="10107679" cy="14164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1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8194" name="Picture 2" descr="../images/corpus-o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29" y="2935329"/>
            <a:ext cx="6418846" cy="334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54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11" y="3396013"/>
            <a:ext cx="5841532" cy="15104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6205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Extracting Features from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apply the feature extractor to each of the data splits</a:t>
            </a:r>
          </a:p>
          <a:p>
            <a:r>
              <a:rPr lang="en-GB" dirty="0" smtClean="0"/>
              <a:t>We also have </a:t>
            </a:r>
            <a:r>
              <a:rPr lang="en-GB" b="1" dirty="0" smtClean="0"/>
              <a:t>gender_features2()</a:t>
            </a:r>
            <a:r>
              <a:rPr lang="en-GB" dirty="0" smtClean="0"/>
              <a:t> and </a:t>
            </a:r>
            <a:r>
              <a:rPr lang="en-GB" b="1" dirty="0" smtClean="0"/>
              <a:t>gender_features3()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3605887"/>
            <a:ext cx="9455404" cy="13576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620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Training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train the classifier with the </a:t>
            </a:r>
            <a:r>
              <a:rPr lang="en-GB" b="1" dirty="0" err="1" smtClean="0"/>
              <a:t>train_set</a:t>
            </a:r>
            <a:r>
              <a:rPr lang="en-GB" dirty="0" smtClean="0"/>
              <a:t> using the  </a:t>
            </a:r>
            <a:r>
              <a:rPr lang="en-GB" b="1" dirty="0" err="1" smtClean="0"/>
              <a:t>nltk.NaiveBayesClassifier.train</a:t>
            </a:r>
            <a:r>
              <a:rPr lang="en-GB" b="1" dirty="0" smtClean="0"/>
              <a:t>() </a:t>
            </a:r>
            <a:r>
              <a:rPr lang="en-GB" dirty="0" smtClean="0"/>
              <a:t>function</a:t>
            </a:r>
            <a:endParaRPr lang="en-GB" b="1" dirty="0" smtClean="0"/>
          </a:p>
          <a:p>
            <a:r>
              <a:rPr lang="en-GB" dirty="0" smtClean="0"/>
              <a:t>We also test the classifier on the </a:t>
            </a:r>
            <a:r>
              <a:rPr lang="en-GB" b="1" dirty="0" err="1" smtClean="0"/>
              <a:t>devtest_set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23" y="3729739"/>
            <a:ext cx="7824330" cy="185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056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explore and extend these concepts on the </a:t>
            </a:r>
            <a:r>
              <a:rPr lang="en-GB" dirty="0" err="1" smtClean="0"/>
              <a:t>Colab</a:t>
            </a:r>
            <a:r>
              <a:rPr lang="en-GB" dirty="0" smtClean="0"/>
              <a:t> </a:t>
            </a:r>
            <a:r>
              <a:rPr lang="en-GB" dirty="0" err="1" smtClean="0"/>
              <a:t>Jupyter</a:t>
            </a:r>
            <a:r>
              <a:rPr lang="en-GB" dirty="0" smtClean="0"/>
              <a:t> Notebook below: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github.com/IgnatiusEzeani/NLP-Lecture/blob/main/Week_18_Lecture_Demo.ipynb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every minute?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312892"/>
              </p:ext>
            </p:extLst>
          </p:nvPr>
        </p:nvGraphicFramePr>
        <p:xfrm>
          <a:off x="552840" y="2352313"/>
          <a:ext cx="6733308" cy="336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01">
                  <a:extLst>
                    <a:ext uri="{9D8B030D-6E8A-4147-A177-3AD203B41FA5}">
                      <a16:colId xmlns:a16="http://schemas.microsoft.com/office/drawing/2014/main" val="777872803"/>
                    </a:ext>
                  </a:extLst>
                </a:gridCol>
                <a:gridCol w="1851071">
                  <a:extLst>
                    <a:ext uri="{9D8B030D-6E8A-4147-A177-3AD203B41FA5}">
                      <a16:colId xmlns:a16="http://schemas.microsoft.com/office/drawing/2014/main" val="2804406917"/>
                    </a:ext>
                  </a:extLst>
                </a:gridCol>
                <a:gridCol w="2244436">
                  <a:extLst>
                    <a:ext uri="{9D8B030D-6E8A-4147-A177-3AD203B41FA5}">
                      <a16:colId xmlns:a16="http://schemas.microsoft.com/office/drawing/2014/main" val="4235638640"/>
                    </a:ext>
                  </a:extLst>
                </a:gridCol>
              </a:tblGrid>
              <a:tr h="421178">
                <a:tc gridSpan="3">
                  <a:txBody>
                    <a:bodyPr/>
                    <a:lstStyle/>
                    <a:p>
                      <a:r>
                        <a:rPr lang="en-GB" dirty="0" smtClean="0"/>
                        <a:t>Every</a:t>
                      </a:r>
                      <a:r>
                        <a:rPr lang="en-GB" baseline="0" dirty="0" smtClean="0"/>
                        <a:t> 60 seconds… 2020 vs 2017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5478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95817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Emails sent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200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150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53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Google</a:t>
                      </a:r>
                      <a:r>
                        <a:rPr lang="en-GB" baseline="0" dirty="0" smtClean="0"/>
                        <a:t> searches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4.2 million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3.8</a:t>
                      </a:r>
                      <a:r>
                        <a:rPr lang="en-GB" baseline="0" dirty="0" smtClean="0"/>
                        <a:t>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0305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Tweets sent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480,000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448,800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09080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Instagram images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66,000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1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YouTube</a:t>
                      </a:r>
                      <a:r>
                        <a:rPr lang="en-GB" baseline="0" dirty="0" smtClean="0"/>
                        <a:t> video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4.7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4.4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53668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Facebook new 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360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0368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4" descr="https://www.nodegraph.se/wp-content/uploads/2020/03/Big_data_facts_2020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7562" y="2069254"/>
            <a:ext cx="3341493" cy="36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</p:spTree>
    <p:extLst>
      <p:ext uri="{BB962C8B-B14F-4D97-AF65-F5344CB8AC3E}">
        <p14:creationId xmlns:p14="http://schemas.microsoft.com/office/powerpoint/2010/main" val="24211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Coming next…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Flexible Labs </a:t>
            </a:r>
            <a:r>
              <a:rPr lang="en-GB" dirty="0" smtClean="0"/>
              <a:t>(Wednesday and Thursday):</a:t>
            </a:r>
          </a:p>
          <a:p>
            <a:pPr lvl="1"/>
            <a:r>
              <a:rPr lang="en-GB" dirty="0" smtClean="0"/>
              <a:t>Other ML text classification tasks</a:t>
            </a:r>
          </a:p>
          <a:p>
            <a:pPr lvl="1"/>
            <a:r>
              <a:rPr lang="en-GB" dirty="0" smtClean="0"/>
              <a:t>Support for course work</a:t>
            </a:r>
          </a:p>
          <a:p>
            <a:r>
              <a:rPr lang="en-GB" dirty="0" smtClean="0"/>
              <a:t>Week 19 Lectures</a:t>
            </a:r>
          </a:p>
          <a:p>
            <a:pPr lvl="1"/>
            <a:r>
              <a:rPr lang="en-GB" dirty="0" smtClean="0"/>
              <a:t>More complex feature extraction from texts</a:t>
            </a:r>
          </a:p>
          <a:p>
            <a:pPr lvl="1"/>
            <a:r>
              <a:rPr lang="en-GB" dirty="0" smtClean="0"/>
              <a:t>Deep Neural Networks for Text Processing</a:t>
            </a:r>
          </a:p>
          <a:p>
            <a:pPr lvl="1"/>
            <a:r>
              <a:rPr lang="en-GB" dirty="0" smtClean="0"/>
              <a:t>Automatic feature extraction and model training with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2081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attending,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446707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2.7 </a:t>
            </a:r>
            <a:r>
              <a:rPr lang="en-GB" b="1" dirty="0" err="1"/>
              <a:t>Zb</a:t>
            </a:r>
            <a:r>
              <a:rPr lang="en-GB" dirty="0"/>
              <a:t> in </a:t>
            </a:r>
            <a:r>
              <a:rPr lang="en-GB" dirty="0" smtClean="0"/>
              <a:t>2017</a:t>
            </a:r>
          </a:p>
          <a:p>
            <a:r>
              <a:rPr lang="en-GB" b="1" dirty="0" smtClean="0"/>
              <a:t>4.4 </a:t>
            </a:r>
            <a:r>
              <a:rPr lang="en-GB" b="1" dirty="0" err="1" smtClean="0"/>
              <a:t>Zb</a:t>
            </a:r>
            <a:r>
              <a:rPr lang="en-GB" dirty="0" smtClean="0"/>
              <a:t> by end of 2019</a:t>
            </a:r>
          </a:p>
          <a:p>
            <a:r>
              <a:rPr lang="en-GB" b="1" dirty="0">
                <a:solidFill>
                  <a:srgbClr val="FF0000"/>
                </a:solidFill>
              </a:rPr>
              <a:t>44 Zettabytes (</a:t>
            </a:r>
            <a:r>
              <a:rPr lang="en-GB" b="1" dirty="0" err="1">
                <a:solidFill>
                  <a:srgbClr val="FF0000"/>
                </a:solidFill>
              </a:rPr>
              <a:t>Zb</a:t>
            </a:r>
            <a:r>
              <a:rPr lang="en-GB" b="1" dirty="0">
                <a:solidFill>
                  <a:srgbClr val="FF0000"/>
                </a:solidFill>
              </a:rPr>
              <a:t>) </a:t>
            </a:r>
            <a:r>
              <a:rPr lang="en-GB" dirty="0">
                <a:solidFill>
                  <a:srgbClr val="FF0000"/>
                </a:solidFill>
              </a:rPr>
              <a:t>in 2020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 smtClean="0"/>
              <a:t>175 </a:t>
            </a:r>
            <a:r>
              <a:rPr lang="en-GB" b="1" dirty="0" err="1" smtClean="0"/>
              <a:t>Zb</a:t>
            </a:r>
            <a:r>
              <a:rPr lang="en-GB" dirty="0" smtClean="0"/>
              <a:t> by end of 2025</a:t>
            </a:r>
            <a:endParaRPr lang="en-GB" dirty="0"/>
          </a:p>
          <a:p>
            <a:pPr lvl="1"/>
            <a:r>
              <a:rPr lang="en-GB" dirty="0"/>
              <a:t>A gigabyte is 1,024 megabytes</a:t>
            </a:r>
          </a:p>
          <a:p>
            <a:pPr lvl="1"/>
            <a:r>
              <a:rPr lang="en-GB" dirty="0"/>
              <a:t>A terabyte is 1,024 gigabytes</a:t>
            </a:r>
          </a:p>
          <a:p>
            <a:pPr lvl="1"/>
            <a:r>
              <a:rPr lang="en-GB" dirty="0"/>
              <a:t>A petabyte is 1,024 terabytes</a:t>
            </a:r>
          </a:p>
          <a:p>
            <a:pPr lvl="1"/>
            <a:r>
              <a:rPr lang="en-GB" dirty="0"/>
              <a:t>An </a:t>
            </a:r>
            <a:r>
              <a:rPr lang="en-GB" dirty="0" err="1"/>
              <a:t>exabyte</a:t>
            </a:r>
            <a:r>
              <a:rPr lang="en-GB" dirty="0"/>
              <a:t> is 1,024 </a:t>
            </a:r>
            <a:r>
              <a:rPr lang="en-GB" dirty="0" smtClean="0"/>
              <a:t>petabytes</a:t>
            </a:r>
          </a:p>
          <a:p>
            <a:pPr lvl="1"/>
            <a:r>
              <a:rPr lang="en-GB" dirty="0" smtClean="0"/>
              <a:t>A zettabyte is 1,024 </a:t>
            </a:r>
            <a:r>
              <a:rPr lang="en-GB" dirty="0" err="1" smtClean="0"/>
              <a:t>exabytes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6195316" y="2313991"/>
            <a:ext cx="5150095" cy="3446707"/>
          </a:xfrm>
        </p:spPr>
        <p:txBody>
          <a:bodyPr>
            <a:normAutofit/>
          </a:bodyPr>
          <a:lstStyle/>
          <a:p>
            <a:r>
              <a:rPr lang="en-GB" b="1" dirty="0" smtClean="0"/>
              <a:t>Putting that in context</a:t>
            </a:r>
          </a:p>
          <a:p>
            <a:r>
              <a:rPr lang="en-GB" b="1" dirty="0" smtClean="0"/>
              <a:t>1Zb = </a:t>
            </a:r>
            <a:r>
              <a:rPr lang="en-GB" dirty="0" smtClean="0"/>
              <a:t>1,024 </a:t>
            </a:r>
            <a:r>
              <a:rPr lang="en-GB" dirty="0" err="1" smtClean="0"/>
              <a:t>exabytes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1,048,576 </a:t>
            </a:r>
            <a:r>
              <a:rPr lang="en-GB" dirty="0" err="1" smtClean="0"/>
              <a:t>pb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1,073,741,824 </a:t>
            </a:r>
            <a:r>
              <a:rPr lang="en-GB" dirty="0" err="1" smtClean="0"/>
              <a:t>tb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1,099,511,627,776 </a:t>
            </a:r>
            <a:r>
              <a:rPr lang="en-GB" dirty="0" err="1" smtClean="0"/>
              <a:t>gb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 smtClean="0"/>
              <a:t>1Zb </a:t>
            </a:r>
            <a:r>
              <a:rPr lang="en-GB" b="1" dirty="0"/>
              <a:t>= </a:t>
            </a:r>
            <a:r>
              <a:rPr lang="en-GB" dirty="0" smtClean="0"/>
              <a:t>1,125,899,910,000,000 </a:t>
            </a:r>
            <a:r>
              <a:rPr lang="en-GB" dirty="0" err="1" smtClean="0"/>
              <a:t>mb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3773" y="2313991"/>
            <a:ext cx="6060371" cy="3862971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800" b="1" dirty="0" smtClean="0"/>
              <a:t>175 Zettabytes!</a:t>
            </a:r>
          </a:p>
          <a:p>
            <a:pPr marL="342900" indent="-342900"/>
            <a:r>
              <a:rPr lang="en-GB" sz="2800" dirty="0" smtClean="0"/>
              <a:t>If on </a:t>
            </a:r>
            <a:r>
              <a:rPr lang="en-GB" sz="2800" dirty="0"/>
              <a:t>DVDs, the stack of DVDs would be long enough to </a:t>
            </a:r>
            <a:r>
              <a:rPr lang="en-GB" sz="2800" b="1" dirty="0"/>
              <a:t>circle the Earth 222 </a:t>
            </a:r>
            <a:r>
              <a:rPr lang="en-GB" sz="2800" b="1" dirty="0" smtClean="0"/>
              <a:t>times!</a:t>
            </a:r>
            <a:endParaRPr lang="en-GB" sz="2800" dirty="0"/>
          </a:p>
          <a:p>
            <a:pPr marL="342900" indent="-342900"/>
            <a:r>
              <a:rPr lang="en-GB" sz="2800" dirty="0"/>
              <a:t>If </a:t>
            </a:r>
            <a:r>
              <a:rPr lang="en-GB" sz="2800" dirty="0" smtClean="0"/>
              <a:t>download at </a:t>
            </a:r>
            <a:r>
              <a:rPr lang="en-GB" sz="2800" dirty="0"/>
              <a:t>the average current internet connection speed, it would take you </a:t>
            </a:r>
            <a:r>
              <a:rPr lang="en-GB" sz="2800" b="1" dirty="0"/>
              <a:t>1.8 billion years</a:t>
            </a:r>
            <a:r>
              <a:rPr lang="en-GB" sz="2800" dirty="0"/>
              <a:t> to download!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146" name="Picture 2" descr="Surprised Face Emoji | Surprise face, Surprised emoji, Shocked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9" y="2586181"/>
            <a:ext cx="2788138" cy="2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4139</Words>
  <Application>Microsoft Office PowerPoint</Application>
  <PresentationFormat>Widescreen</PresentationFormat>
  <Paragraphs>610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Arial Unicode MS</vt:lpstr>
      <vt:lpstr>Bookman Old Style</vt:lpstr>
      <vt:lpstr>Calibri</vt:lpstr>
      <vt:lpstr>Calibri Light</vt:lpstr>
      <vt:lpstr>Cambria</vt:lpstr>
      <vt:lpstr>Cambria Math</vt:lpstr>
      <vt:lpstr>Office Theme</vt:lpstr>
      <vt:lpstr>NLP Tasks and Methods</vt:lpstr>
      <vt:lpstr>Lecture Outline</vt:lpstr>
      <vt:lpstr>Intended Learning Outcomes</vt:lpstr>
      <vt:lpstr>What is NLP and why do we need it?</vt:lpstr>
      <vt:lpstr>What is NLP?</vt:lpstr>
      <vt:lpstr>Who is on the internet?</vt:lpstr>
      <vt:lpstr>What happens every minute?</vt:lpstr>
      <vt:lpstr>  How much data has the internet?</vt:lpstr>
      <vt:lpstr>  How much data has the internet?</vt:lpstr>
      <vt:lpstr>Why Natural Language Processing</vt:lpstr>
      <vt:lpstr>Why is NLP hard?</vt:lpstr>
      <vt:lpstr>Why is NLP hard?</vt:lpstr>
      <vt:lpstr>Why is NLP hard?</vt:lpstr>
      <vt:lpstr>Common NLP Tasks</vt:lpstr>
      <vt:lpstr>Application of NLP</vt:lpstr>
      <vt:lpstr>Part of Speech Tagging</vt:lpstr>
      <vt:lpstr>Word Sense Disambiguation</vt:lpstr>
      <vt:lpstr>Text Classification</vt:lpstr>
      <vt:lpstr>Machine Translation</vt:lpstr>
      <vt:lpstr>Named Entity Recognition</vt:lpstr>
      <vt:lpstr>Information Extraction</vt:lpstr>
      <vt:lpstr>Spoken Language Systems</vt:lpstr>
      <vt:lpstr>Machine Learning Overview</vt:lpstr>
      <vt:lpstr>Machine Learning</vt:lpstr>
      <vt:lpstr>Machine Learning</vt:lpstr>
      <vt:lpstr>Machine Learning</vt:lpstr>
      <vt:lpstr>  Spam or not SPAM?</vt:lpstr>
      <vt:lpstr>Software 2.0</vt:lpstr>
      <vt:lpstr>Software 2.0</vt:lpstr>
      <vt:lpstr>How things are learned</vt:lpstr>
      <vt:lpstr>How things are learned</vt:lpstr>
      <vt:lpstr>Types Machine Learning</vt:lpstr>
      <vt:lpstr>Supervised Learning</vt:lpstr>
      <vt:lpstr>Supervised Learning</vt:lpstr>
      <vt:lpstr>Classification</vt:lpstr>
      <vt:lpstr>Regression</vt:lpstr>
      <vt:lpstr>Supervised Learning Algorithms</vt:lpstr>
      <vt:lpstr>Classification vs Regression</vt:lpstr>
      <vt:lpstr>Unsupervised Learning</vt:lpstr>
      <vt:lpstr>Unsupervised Learning</vt:lpstr>
      <vt:lpstr>Clustering and Association</vt:lpstr>
      <vt:lpstr>Unsupervised Learning Algorithms</vt:lpstr>
      <vt:lpstr>Semi-supervised Learning</vt:lpstr>
      <vt:lpstr>AI and Machine Learning</vt:lpstr>
      <vt:lpstr>10 minutes break &amp; Question Time Next: Machine Learning for NLP</vt:lpstr>
      <vt:lpstr>Machine Learning for NLP</vt:lpstr>
      <vt:lpstr>Supervised ML for Text</vt:lpstr>
      <vt:lpstr>Supervised ML for Text</vt:lpstr>
      <vt:lpstr>Supervised ML for Text</vt:lpstr>
      <vt:lpstr>Feature Extraction</vt:lpstr>
      <vt:lpstr>Feature Extraction</vt:lpstr>
      <vt:lpstr> What’s in a name?</vt:lpstr>
      <vt:lpstr> What’s in a name?</vt:lpstr>
      <vt:lpstr>Gender Identification</vt:lpstr>
      <vt:lpstr>Gender Identification</vt:lpstr>
      <vt:lpstr>Gender Identification</vt:lpstr>
      <vt:lpstr>Demo – Importing the names corpus</vt:lpstr>
      <vt:lpstr>Demo – Names in both lists</vt:lpstr>
      <vt:lpstr>Demo – Distribution of last letters</vt:lpstr>
      <vt:lpstr>Demo – Distribution of last letters</vt:lpstr>
      <vt:lpstr>Demo – Create Feature Extractors (1)</vt:lpstr>
      <vt:lpstr>Demo – Create Feature Extractors (2)</vt:lpstr>
      <vt:lpstr>Demo – Create Feature Extractors (3)</vt:lpstr>
      <vt:lpstr>Demo – Building the Training Data</vt:lpstr>
      <vt:lpstr>Demo – Train:Dev:Test Split</vt:lpstr>
      <vt:lpstr>Demo – Train:Dev:Test Split</vt:lpstr>
      <vt:lpstr>Demo – Extracting Features from Data</vt:lpstr>
      <vt:lpstr>Demo – Training and Testing</vt:lpstr>
      <vt:lpstr>Online Demo</vt:lpstr>
      <vt:lpstr>Coming next…</vt:lpstr>
      <vt:lpstr>Thank you for attending,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2020-06-05T17:03:52Z</dcterms:created>
  <dcterms:modified xsi:type="dcterms:W3CDTF">2021-03-13T12:14:55Z</dcterms:modified>
</cp:coreProperties>
</file>